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26"/>
  </p:notesMasterIdLst>
  <p:handoutMasterIdLst>
    <p:handoutMasterId r:id="rId27"/>
  </p:handoutMasterIdLst>
  <p:sldIdLst>
    <p:sldId id="260" r:id="rId2"/>
    <p:sldId id="262" r:id="rId3"/>
    <p:sldId id="263" r:id="rId4"/>
    <p:sldId id="284" r:id="rId5"/>
    <p:sldId id="285" r:id="rId6"/>
    <p:sldId id="286" r:id="rId7"/>
    <p:sldId id="287" r:id="rId8"/>
    <p:sldId id="288" r:id="rId9"/>
    <p:sldId id="289" r:id="rId10"/>
    <p:sldId id="290" r:id="rId11"/>
    <p:sldId id="297" r:id="rId12"/>
    <p:sldId id="292" r:id="rId13"/>
    <p:sldId id="298" r:id="rId14"/>
    <p:sldId id="296" r:id="rId15"/>
    <p:sldId id="276" r:id="rId16"/>
    <p:sldId id="301" r:id="rId17"/>
    <p:sldId id="302" r:id="rId18"/>
    <p:sldId id="305" r:id="rId19"/>
    <p:sldId id="303" r:id="rId20"/>
    <p:sldId id="306" r:id="rId21"/>
    <p:sldId id="300" r:id="rId22"/>
    <p:sldId id="294" r:id="rId23"/>
    <p:sldId id="299" r:id="rId24"/>
    <p:sldId id="295" r:id="rId25"/>
  </p:sldIdLst>
  <p:sldSz cx="121793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3" autoAdjust="0"/>
    <p:restoredTop sz="92097" autoAdjust="0"/>
  </p:normalViewPr>
  <p:slideViewPr>
    <p:cSldViewPr snapToGrid="0" snapToObjects="1">
      <p:cViewPr>
        <p:scale>
          <a:sx n="108" d="100"/>
          <a:sy n="108" d="100"/>
        </p:scale>
        <p:origin x="-80" y="-152"/>
      </p:cViewPr>
      <p:guideLst>
        <p:guide orient="horz" pos="882"/>
        <p:guide pos="6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latin typeface="Arial"/>
              </a:rPr>
              <a:t>11/5/13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B6C3568D-0BFB-614F-857F-9A2B6EBEEF77}" type="datetimeFigureOut">
              <a:rPr lang="en-US" smtClean="0"/>
              <a:pPr/>
              <a:t>11/5/13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528E766-D65B-A946-AB93-E463F7094F33}" type="slidenum">
              <a:rPr lang="en-US" smtClean="0"/>
              <a:pPr/>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a:t>
            </a:fld>
            <a:endParaRPr lang="en-US" dirty="0"/>
          </a:p>
        </p:txBody>
      </p:sp>
    </p:spTree>
    <p:extLst>
      <p:ext uri="{BB962C8B-B14F-4D97-AF65-F5344CB8AC3E}">
        <p14:creationId xmlns:p14="http://schemas.microsoft.com/office/powerpoint/2010/main" val="184712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10</a:t>
            </a:fld>
            <a:endParaRPr lang="en-US" dirty="0"/>
          </a:p>
        </p:txBody>
      </p:sp>
    </p:spTree>
    <p:extLst>
      <p:ext uri="{BB962C8B-B14F-4D97-AF65-F5344CB8AC3E}">
        <p14:creationId xmlns:p14="http://schemas.microsoft.com/office/powerpoint/2010/main" val="1246667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API Modeling is a central service that holds the machine-structure of your API, and it uses that structure to organize all related metadata for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That</a:t>
            </a:r>
            <a:r>
              <a:rPr lang="en-US" baseline="0" dirty="0" smtClean="0"/>
              <a:t> API model </a:t>
            </a:r>
            <a:r>
              <a:rPr lang="en-US" dirty="0" smtClean="0"/>
              <a:t>then generates</a:t>
            </a:r>
            <a:r>
              <a:rPr lang="en-US" baseline="0" dirty="0" smtClean="0"/>
              <a:t> </a:t>
            </a:r>
            <a:r>
              <a:rPr lang="en-US" dirty="0" smtClean="0"/>
              <a:t>detailed API docs that developers need to be successful.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11</a:t>
            </a:fld>
            <a:endParaRPr lang="en-US" dirty="0"/>
          </a:p>
        </p:txBody>
      </p:sp>
    </p:spTree>
    <p:extLst>
      <p:ext uri="{BB962C8B-B14F-4D97-AF65-F5344CB8AC3E}">
        <p14:creationId xmlns:p14="http://schemas.microsoft.com/office/powerpoint/2010/main" val="320894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Main points:</a:t>
            </a:r>
          </a:p>
          <a:p>
            <a:r>
              <a:rPr lang="en-US" b="0" dirty="0" smtClean="0"/>
              <a:t>Apigee</a:t>
            </a:r>
            <a:r>
              <a:rPr lang="en-US" b="0" baseline="0" dirty="0" smtClean="0"/>
              <a:t> Enterprise delivers the unique capability for Monetization of your API Products directly from within the Developer Services.</a:t>
            </a:r>
            <a:endParaRPr lang="en-US" b="0" dirty="0" smtClean="0"/>
          </a:p>
          <a:p>
            <a:endParaRPr lang="en-US" b="1" dirty="0" smtClean="0"/>
          </a:p>
          <a:p>
            <a:r>
              <a:rPr lang="en-US" b="1" dirty="0" smtClean="0"/>
              <a:t>Script:</a:t>
            </a:r>
            <a:r>
              <a:rPr lang="en-US" dirty="0" smtClean="0"/>
              <a:t> </a:t>
            </a:r>
            <a:endParaRPr lang="en-US" baseline="0" dirty="0" smtClean="0"/>
          </a:p>
          <a:p>
            <a:r>
              <a:rPr lang="en-US" baseline="0" dirty="0" smtClean="0"/>
              <a:t>Apigee Enterprise Monetization Services is the answer for the market needs and problems we just talked about. </a:t>
            </a:r>
          </a:p>
          <a:p>
            <a:endParaRPr lang="en-US" baseline="0" dirty="0" smtClean="0"/>
          </a:p>
          <a:p>
            <a:r>
              <a:rPr lang="en-US" baseline="0" dirty="0" smtClean="0"/>
              <a:t>Digital assets are the new way to grow your business. Enable flexible pricing, billing and revenue models to suit your business. </a:t>
            </a:r>
          </a:p>
          <a:p>
            <a:pPr marL="0" indent="0">
              <a:buFont typeface="Helvetica" pitchFamily="34" charset="0"/>
              <a:buNone/>
            </a:pPr>
            <a:r>
              <a:rPr lang="en-US" sz="1100" b="0" dirty="0" smtClean="0">
                <a:solidFill>
                  <a:srgbClr val="404040"/>
                </a:solidFill>
                <a:latin typeface="Helvetica" charset="0"/>
                <a:ea typeface="ＭＳ Ｐゴシック" charset="0"/>
                <a:cs typeface="Helvetica" charset="0"/>
                <a:sym typeface="Helvetica" charset="0"/>
              </a:rPr>
              <a:t>Apigee Monetization Services is</a:t>
            </a:r>
            <a:r>
              <a:rPr lang="en-US" sz="1100" dirty="0" smtClean="0">
                <a:solidFill>
                  <a:schemeClr val="tx1">
                    <a:lumMod val="50000"/>
                    <a:lumOff val="50000"/>
                  </a:schemeClr>
                </a:solidFill>
                <a:latin typeface="Helvetica" charset="0"/>
                <a:ea typeface="ＭＳ Ｐゴシック" charset="0"/>
                <a:cs typeface="Helvetica" charset="0"/>
                <a:sym typeface="Helvetica" charset="0"/>
              </a:rPr>
              <a:t> built on Apigee Enterprise and </a:t>
            </a:r>
            <a:r>
              <a:rPr lang="en-US" sz="1100" b="0" baseline="0" dirty="0" smtClean="0">
                <a:solidFill>
                  <a:schemeClr val="tx1">
                    <a:lumMod val="50000"/>
                    <a:lumOff val="50000"/>
                  </a:schemeClr>
                </a:solidFill>
                <a:latin typeface="Helvetica" charset="0"/>
                <a:ea typeface="ＭＳ Ｐゴシック" charset="0"/>
                <a:cs typeface="Helvetica" charset="0"/>
                <a:sym typeface="Helvetica" charset="0"/>
              </a:rPr>
              <a:t>is</a:t>
            </a:r>
            <a:r>
              <a:rPr lang="en-US" sz="1100" dirty="0" smtClean="0">
                <a:solidFill>
                  <a:schemeClr val="tx1">
                    <a:lumMod val="50000"/>
                    <a:lumOff val="50000"/>
                  </a:schemeClr>
                </a:solidFill>
                <a:latin typeface="Helvetica" charset="0"/>
                <a:ea typeface="ＭＳ Ｐゴシック" charset="0"/>
                <a:cs typeface="Helvetica" charset="0"/>
                <a:sym typeface="Helvetica" charset="0"/>
              </a:rPr>
              <a:t> highly-scalable. This is not a replacement to your accounting systems</a:t>
            </a:r>
            <a:r>
              <a:rPr lang="en-US" sz="1100" baseline="0" dirty="0" smtClean="0">
                <a:solidFill>
                  <a:schemeClr val="tx1">
                    <a:lumMod val="50000"/>
                    <a:lumOff val="50000"/>
                  </a:schemeClr>
                </a:solidFill>
                <a:latin typeface="Helvetica" charset="0"/>
                <a:ea typeface="ＭＳ Ｐゴシック" charset="0"/>
                <a:cs typeface="Helvetica" charset="0"/>
                <a:sym typeface="Helvetica" charset="0"/>
              </a:rPr>
              <a:t>. This is a complimentary set of tools to enable you to bill for the usage of your API products.</a:t>
            </a:r>
          </a:p>
          <a:p>
            <a:pPr marL="0" indent="0">
              <a:buFont typeface="Helvetica" pitchFamily="34" charset="0"/>
              <a:buNone/>
            </a:pPr>
            <a:r>
              <a:rPr lang="en-US" sz="1100" b="1" dirty="0" smtClean="0">
                <a:solidFill>
                  <a:schemeClr val="tx1">
                    <a:lumMod val="50000"/>
                    <a:lumOff val="50000"/>
                  </a:schemeClr>
                </a:solidFill>
                <a:latin typeface="Helvetica" charset="0"/>
                <a:ea typeface="ＭＳ Ｐゴシック" charset="0"/>
                <a:cs typeface="Helvetica" charset="0"/>
                <a:sym typeface="Helvetica" charset="0"/>
              </a:rPr>
              <a:t>Businesses</a:t>
            </a:r>
            <a:r>
              <a:rPr lang="en-US" sz="1100" dirty="0" smtClean="0">
                <a:solidFill>
                  <a:schemeClr val="tx1">
                    <a:lumMod val="50000"/>
                    <a:lumOff val="50000"/>
                  </a:schemeClr>
                </a:solidFill>
                <a:latin typeface="Helvetica" charset="0"/>
                <a:ea typeface="ＭＳ Ｐゴシック" charset="0"/>
                <a:cs typeface="Helvetica" charset="0"/>
                <a:sym typeface="Helvetica" charset="0"/>
              </a:rPr>
              <a:t> enjoy</a:t>
            </a:r>
            <a:r>
              <a:rPr lang="en-US" sz="1100" baseline="0" dirty="0" smtClean="0">
                <a:solidFill>
                  <a:schemeClr val="tx1">
                    <a:lumMod val="50000"/>
                    <a:lumOff val="50000"/>
                  </a:schemeClr>
                </a:solidFill>
                <a:latin typeface="Helvetica" charset="0"/>
                <a:ea typeface="ＭＳ Ｐゴシック" charset="0"/>
                <a:cs typeface="Helvetica" charset="0"/>
                <a:sym typeface="Helvetica" charset="0"/>
              </a:rPr>
              <a:t> a </a:t>
            </a:r>
            <a:r>
              <a:rPr lang="en-US" sz="1100" dirty="0" smtClean="0">
                <a:solidFill>
                  <a:schemeClr val="tx1">
                    <a:lumMod val="50000"/>
                    <a:lumOff val="50000"/>
                  </a:schemeClr>
                </a:solidFill>
                <a:latin typeface="Helvetica" charset="0"/>
                <a:ea typeface="ＭＳ Ｐゴシック" charset="0"/>
                <a:cs typeface="Helvetica" charset="0"/>
                <a:sym typeface="Helvetica" charset="0"/>
              </a:rPr>
              <a:t>cost effective, flexible, easy to manage set</a:t>
            </a:r>
            <a:r>
              <a:rPr lang="en-US" sz="1100" baseline="0" dirty="0" smtClean="0">
                <a:solidFill>
                  <a:schemeClr val="tx1">
                    <a:lumMod val="50000"/>
                    <a:lumOff val="50000"/>
                  </a:schemeClr>
                </a:solidFill>
                <a:latin typeface="Helvetica" charset="0"/>
                <a:ea typeface="ＭＳ Ｐゴシック" charset="0"/>
                <a:cs typeface="Helvetica" charset="0"/>
                <a:sym typeface="Helvetica" charset="0"/>
              </a:rPr>
              <a:t> of tools, while still integrating with existing systems. </a:t>
            </a:r>
            <a:r>
              <a:rPr lang="en-US" sz="1200" b="1" dirty="0" smtClean="0">
                <a:solidFill>
                  <a:srgbClr val="404040"/>
                </a:solidFill>
                <a:latin typeface="Helvetica" charset="0"/>
                <a:ea typeface="ＭＳ Ｐゴシック" charset="0"/>
                <a:cs typeface="Helvetica" charset="0"/>
                <a:sym typeface="Helvetica" charset="0"/>
              </a:rPr>
              <a:t>Developers </a:t>
            </a:r>
            <a:r>
              <a:rPr lang="en-US" sz="1200" dirty="0" smtClean="0">
                <a:solidFill>
                  <a:schemeClr val="tx1">
                    <a:lumMod val="50000"/>
                    <a:lumOff val="50000"/>
                  </a:schemeClr>
                </a:solidFill>
                <a:latin typeface="Helvetica" charset="0"/>
                <a:ea typeface="ＭＳ Ｐゴシック" charset="0"/>
                <a:cs typeface="Helvetica" charset="0"/>
                <a:sym typeface="Helvetica" charset="0"/>
              </a:rPr>
              <a:t>can seamlessly purchase/manage plans, view reports, and billing documents via the a portal.</a:t>
            </a:r>
          </a:p>
          <a:p>
            <a:pPr marL="0" indent="0">
              <a:buFont typeface="Helvetica" pitchFamily="34" charset="0"/>
              <a:buNone/>
            </a:pPr>
            <a:endParaRPr lang="en-US" sz="1200" dirty="0" smtClean="0">
              <a:solidFill>
                <a:schemeClr val="tx1">
                  <a:lumMod val="50000"/>
                  <a:lumOff val="50000"/>
                </a:schemeClr>
              </a:solidFill>
              <a:latin typeface="Helvetica" charset="0"/>
              <a:ea typeface="ＭＳ Ｐゴシック" charset="0"/>
              <a:cs typeface="Helvetica" charset="0"/>
              <a:sym typeface="Helvetica" charset="0"/>
            </a:endParaRPr>
          </a:p>
          <a:p>
            <a:pPr marL="285750" indent="-285750">
              <a:buFont typeface="Arial"/>
              <a:buChar char="•"/>
            </a:pPr>
            <a:r>
              <a:rPr lang="en-US" sz="1200" dirty="0" smtClean="0">
                <a:solidFill>
                  <a:schemeClr val="tx1">
                    <a:lumMod val="50000"/>
                    <a:lumOff val="50000"/>
                  </a:schemeClr>
                </a:solidFill>
                <a:latin typeface="Helvetica" charset="0"/>
                <a:ea typeface="ＭＳ Ｐゴシック" charset="0"/>
                <a:cs typeface="Helvetica" charset="0"/>
                <a:sym typeface="Helvetica" charset="0"/>
              </a:rPr>
              <a:t>You</a:t>
            </a: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 can choose from different revenue models</a:t>
            </a:r>
          </a:p>
          <a:p>
            <a:pPr marL="285750" indent="-285750">
              <a:buFont typeface="Arial"/>
              <a:buChar char="•"/>
            </a:pP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..and from a variety rate plans that work best for your customers.</a:t>
            </a:r>
          </a:p>
          <a:p>
            <a:pPr marL="285750" indent="-285750">
              <a:buFont typeface="Arial"/>
              <a:buChar char="•"/>
            </a:pP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Manage usage limits and notify customers when they are reaching those limits. </a:t>
            </a:r>
          </a:p>
          <a:p>
            <a:pPr marL="285750" indent="-285750">
              <a:buFont typeface="Arial"/>
              <a:buChar char="•"/>
            </a:pP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Manage reports and monitor payments to make sure that everything is on truck </a:t>
            </a:r>
          </a:p>
          <a:p>
            <a:pPr marL="285750" indent="-285750">
              <a:buFont typeface="Arial"/>
              <a:buChar char="•"/>
            </a:pP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Update customers about new API versions available to them and new API products that they may want to use. </a:t>
            </a:r>
          </a:p>
          <a:p>
            <a:pPr marL="285750" indent="-285750">
              <a:buFont typeface="Arial"/>
              <a:buChar char="•"/>
            </a:pPr>
            <a:r>
              <a:rPr lang="en-US" sz="1200" baseline="0" dirty="0" smtClean="0">
                <a:solidFill>
                  <a:schemeClr val="tx1">
                    <a:lumMod val="50000"/>
                    <a:lumOff val="50000"/>
                  </a:schemeClr>
                </a:solidFill>
                <a:latin typeface="Helvetica" charset="0"/>
                <a:ea typeface="ＭＳ Ｐゴシック" charset="0"/>
                <a:cs typeface="Helvetica" charset="0"/>
                <a:sym typeface="Helvetica" charset="0"/>
              </a:rPr>
              <a:t>Since it’s all API-based you won’t need to replace any of your existing systems.  </a:t>
            </a:r>
            <a:endParaRPr lang="en-US" sz="1200" dirty="0" smtClean="0">
              <a:solidFill>
                <a:schemeClr val="tx1">
                  <a:lumMod val="50000"/>
                  <a:lumOff val="50000"/>
                </a:schemeClr>
              </a:solidFill>
              <a:latin typeface="Helvetica" charset="0"/>
              <a:ea typeface="ＭＳ Ｐゴシック" charset="0"/>
              <a:cs typeface="Helvetica" charset="0"/>
              <a:sym typeface="Helvetica" charset="0"/>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12</a:t>
            </a:fld>
            <a:endParaRPr lang="en-US"/>
          </a:p>
        </p:txBody>
      </p:sp>
    </p:spTree>
    <p:extLst>
      <p:ext uri="{BB962C8B-B14F-4D97-AF65-F5344CB8AC3E}">
        <p14:creationId xmlns:p14="http://schemas.microsoft.com/office/powerpoint/2010/main" val="3195492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13</a:t>
            </a:fld>
            <a:endParaRPr lang="en-US" dirty="0"/>
          </a:p>
        </p:txBody>
      </p:sp>
    </p:spTree>
    <p:extLst>
      <p:ext uri="{BB962C8B-B14F-4D97-AF65-F5344CB8AC3E}">
        <p14:creationId xmlns:p14="http://schemas.microsoft.com/office/powerpoint/2010/main" val="124666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Main Points:</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Developer Services enables you to create a great developer onboarding and community experience to increase adoption.</a:t>
            </a:r>
          </a:p>
          <a:p>
            <a:endParaRPr lang="en-US" sz="1200" b="1" kern="1200" dirty="0" smtClean="0">
              <a:solidFill>
                <a:schemeClr val="tx1"/>
              </a:solidFill>
              <a:effectLst/>
              <a:latin typeface="+mn-lt"/>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Tech Points: </a:t>
            </a:r>
            <a:r>
              <a:rPr lang="en-US" sz="1200" kern="1200" dirty="0" smtClean="0">
                <a:solidFill>
                  <a:schemeClr val="tx1"/>
                </a:solidFill>
                <a:effectLst/>
                <a:latin typeface="+mn-lt"/>
                <a:ea typeface="+mn-ea"/>
                <a:cs typeface="+mn-cs"/>
              </a:rPr>
              <a:t>Enterprise – Developer Services provides the tools that developers expect to see to learn and use your API whether its exploring an API to learn it, or discussing best practices with others in community.</a:t>
            </a:r>
          </a:p>
          <a:p>
            <a:endParaRPr lang="en-US" sz="1200" b="1" kern="1200" dirty="0" smtClean="0">
              <a:solidFill>
                <a:schemeClr val="tx1"/>
              </a:solidFill>
              <a:effectLst/>
              <a:latin typeface="+mn-lt"/>
              <a:ea typeface="+mn-ea"/>
              <a:cs typeface="+mn-cs"/>
            </a:endParaRPr>
          </a:p>
          <a:p>
            <a:pPr marL="0" marR="0" indent="0" algn="l" defTabSz="101571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Business Points: </a:t>
            </a:r>
            <a:r>
              <a:rPr lang="en-US" sz="1200" kern="1200" dirty="0" smtClean="0">
                <a:solidFill>
                  <a:schemeClr val="tx1"/>
                </a:solidFill>
                <a:effectLst/>
                <a:latin typeface="+mn-lt"/>
                <a:ea typeface="+mn-ea"/>
                <a:cs typeface="+mn-cs"/>
              </a:rPr>
              <a:t>Enterprise – Developer Services empowers developers, streamlines their adoption and provides a community that helps their success.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Script:</a:t>
            </a:r>
            <a:endParaRPr lang="en-US" sz="1200" b="0" u="none" kern="1200" dirty="0" smtClean="0">
              <a:solidFill>
                <a:schemeClr val="tx1"/>
              </a:solidFill>
              <a:effectLst/>
              <a:latin typeface="+mn-lt"/>
              <a:ea typeface="+mn-ea"/>
              <a:cs typeface="+mn-cs"/>
            </a:endParaRPr>
          </a:p>
          <a:p>
            <a:r>
              <a:rPr lang="en-US" sz="1200" u="none" kern="1200" dirty="0" smtClean="0">
                <a:solidFill>
                  <a:schemeClr val="tx1"/>
                </a:solidFill>
                <a:effectLst/>
                <a:latin typeface="+mn-lt"/>
                <a:ea typeface="+mn-ea"/>
                <a:cs typeface="+mn-cs"/>
              </a:rPr>
              <a:t>Developers are the makers in the app economy. Get your developers up and running quickly and efficiently</a:t>
            </a:r>
            <a:r>
              <a:rPr lang="en-US" u="none" dirty="0" smtClean="0">
                <a:effectLst/>
              </a:rPr>
              <a:t> </a:t>
            </a:r>
            <a:r>
              <a:rPr lang="en-US" dirty="0" smtClean="0">
                <a:effectLst/>
              </a:rPr>
              <a:t>with </a:t>
            </a:r>
            <a:r>
              <a:rPr lang="en-US" sz="1200" kern="1200" dirty="0" smtClean="0">
                <a:solidFill>
                  <a:schemeClr val="tx1"/>
                </a:solidFill>
                <a:effectLst/>
                <a:latin typeface="+mn-lt"/>
                <a:ea typeface="+mn-ea"/>
                <a:cs typeface="+mn-cs"/>
              </a:rPr>
              <a:t>Enterprise – Developer Services</a:t>
            </a:r>
            <a:r>
              <a:rPr lang="en-US" dirty="0" smtClean="0">
                <a:effectLst/>
              </a:rPr>
              <a:t>. You will find that it</a:t>
            </a:r>
            <a:r>
              <a:rPr lang="en-US" baseline="0" dirty="0" smtClean="0">
                <a:effectLst/>
              </a:rPr>
              <a:t> becomes easier and faster for your developers to increase adoption.</a:t>
            </a:r>
            <a:r>
              <a:rPr lang="en-US" dirty="0" smtClean="0">
                <a:effectLst/>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Developer Channel Services provide the developer tools needed to connect the API team to application developers.  These services help you:</a:t>
            </a:r>
          </a:p>
          <a:p>
            <a:r>
              <a:rPr lang="en-US" sz="1200" kern="1200" dirty="0" smtClean="0">
                <a:solidFill>
                  <a:schemeClr val="tx1"/>
                </a:solidFill>
                <a:effectLst/>
                <a:latin typeface="+mn-lt"/>
                <a:ea typeface="+mn-ea"/>
                <a:cs typeface="+mn-cs"/>
              </a:rPr>
              <a:t> </a:t>
            </a:r>
          </a:p>
          <a:p>
            <a:pPr marL="285750" lvl="0" indent="-285750">
              <a:buFont typeface="Arial"/>
              <a:buChar char="•"/>
            </a:pPr>
            <a:r>
              <a:rPr lang="en-US" sz="1200" kern="1200" dirty="0" smtClean="0">
                <a:solidFill>
                  <a:schemeClr val="tx1"/>
                </a:solidFill>
                <a:effectLst/>
                <a:latin typeface="+mn-lt"/>
                <a:ea typeface="+mn-ea"/>
                <a:cs typeface="+mn-cs"/>
              </a:rPr>
              <a:t>Empower developers with an API Explorer that helps them learn your API with test requests and responses</a:t>
            </a:r>
          </a:p>
          <a:p>
            <a:pPr marL="285750" lvl="0" indent="-285750">
              <a:buFont typeface="Arial"/>
              <a:buChar char="•"/>
            </a:pPr>
            <a:r>
              <a:rPr lang="en-US" sz="1200" kern="1200" dirty="0" smtClean="0">
                <a:solidFill>
                  <a:schemeClr val="tx1"/>
                </a:solidFill>
                <a:effectLst/>
                <a:latin typeface="+mn-lt"/>
                <a:ea typeface="+mn-ea"/>
                <a:cs typeface="+mn-cs"/>
              </a:rPr>
              <a:t>Streamline the API adoption process with automatic workflow for registration and key management and with the flexibility to adapt to custom registration and key management processes.</a:t>
            </a:r>
          </a:p>
          <a:p>
            <a:pPr marL="285750" lvl="0" indent="-285750">
              <a:buFont typeface="Arial"/>
              <a:buChar char="•"/>
            </a:pPr>
            <a:r>
              <a:rPr lang="en-US" sz="1200" kern="1200" dirty="0" smtClean="0">
                <a:solidFill>
                  <a:schemeClr val="tx1"/>
                </a:solidFill>
                <a:effectLst/>
                <a:latin typeface="+mn-lt"/>
                <a:ea typeface="+mn-ea"/>
                <a:cs typeface="+mn-cs"/>
              </a:rPr>
              <a:t>Authentication that enables you to onboard developers and maintain compatibility with enterprise authentication standards. </a:t>
            </a:r>
          </a:p>
          <a:p>
            <a:pPr marL="285750" lvl="0" indent="-285750">
              <a:buFont typeface="Arial"/>
              <a:buChar char="•"/>
            </a:pPr>
            <a:r>
              <a:rPr lang="en-US" sz="1200" kern="1200" dirty="0" smtClean="0">
                <a:solidFill>
                  <a:schemeClr val="tx1"/>
                </a:solidFill>
                <a:effectLst/>
                <a:latin typeface="+mn-lt"/>
                <a:ea typeface="+mn-ea"/>
                <a:cs typeface="+mn-cs"/>
              </a:rPr>
              <a:t>Build an active community for developers that helps them learn from each other and each others work with forums, blogs, and FAQs</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14</a:t>
            </a:fld>
            <a:endParaRPr lang="en-US"/>
          </a:p>
        </p:txBody>
      </p:sp>
    </p:spTree>
    <p:extLst>
      <p:ext uri="{BB962C8B-B14F-4D97-AF65-F5344CB8AC3E}">
        <p14:creationId xmlns:p14="http://schemas.microsoft.com/office/powerpoint/2010/main" val="2512124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15</a:t>
            </a:fld>
            <a:endParaRPr lang="en-US" dirty="0"/>
          </a:p>
        </p:txBody>
      </p:sp>
    </p:spTree>
    <p:extLst>
      <p:ext uri="{BB962C8B-B14F-4D97-AF65-F5344CB8AC3E}">
        <p14:creationId xmlns:p14="http://schemas.microsoft.com/office/powerpoint/2010/main" val="288279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a:t>
            </a:fld>
            <a:endParaRPr lang="en-US" dirty="0"/>
          </a:p>
        </p:txBody>
      </p:sp>
    </p:spTree>
    <p:extLst>
      <p:ext uri="{BB962C8B-B14F-4D97-AF65-F5344CB8AC3E}">
        <p14:creationId xmlns:p14="http://schemas.microsoft.com/office/powerpoint/2010/main" val="2168857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smtClean="0">
                <a:solidFill>
                  <a:schemeClr val="tx1"/>
                </a:solidFill>
                <a:effectLst/>
                <a:latin typeface="+mn-lt"/>
                <a:ea typeface="+mn-ea"/>
                <a:cs typeface="+mn-cs"/>
              </a:rPr>
              <a:t>Main Points:</a:t>
            </a:r>
            <a:endParaRPr lang="en-US" sz="1050" b="1" kern="1200" baseline="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Apigee</a:t>
            </a:r>
            <a:r>
              <a:rPr lang="en-US" sz="1100" kern="1200" baseline="0" dirty="0" smtClean="0">
                <a:solidFill>
                  <a:schemeClr val="tx1"/>
                </a:solidFill>
                <a:effectLst/>
                <a:latin typeface="+mn-lt"/>
                <a:ea typeface="+mn-ea"/>
                <a:cs typeface="+mn-cs"/>
              </a:rPr>
              <a:t> Enterprise delivers the most comprehensive set of tools to support your Mobile Value Chain.</a:t>
            </a:r>
            <a:endParaRPr lang="en-US" sz="1100" kern="1200" dirty="0" smtClean="0">
              <a:solidFill>
                <a:schemeClr val="tx1"/>
              </a:solidFill>
              <a:effectLst/>
              <a:latin typeface="+mn-lt"/>
              <a:ea typeface="+mn-ea"/>
              <a:cs typeface="+mn-cs"/>
            </a:endParaRPr>
          </a:p>
          <a:p>
            <a:endParaRPr lang="en-US" sz="1050" b="1" kern="1200" dirty="0" smtClean="0">
              <a:solidFill>
                <a:schemeClr val="tx1"/>
              </a:solidFill>
              <a:effectLst/>
              <a:latin typeface="+mn-lt"/>
              <a:ea typeface="+mn-ea"/>
              <a:cs typeface="+mn-cs"/>
            </a:endParaRPr>
          </a:p>
          <a:p>
            <a:r>
              <a:rPr lang="en-US" sz="1050" b="1" kern="1200" dirty="0" smtClean="0">
                <a:solidFill>
                  <a:schemeClr val="tx1"/>
                </a:solidFill>
                <a:effectLst/>
                <a:latin typeface="+mn-lt"/>
                <a:ea typeface="+mn-ea"/>
                <a:cs typeface="+mn-cs"/>
              </a:rPr>
              <a:t>Script:</a:t>
            </a:r>
          </a:p>
          <a:p>
            <a:pPr marL="228600" indent="-228600" algn="l">
              <a:lnSpc>
                <a:spcPct val="120000"/>
              </a:lnSpc>
              <a:buFont typeface="+mj-lt"/>
              <a:buAutoNum type="arabicPeriod"/>
            </a:pPr>
            <a:r>
              <a:rPr lang="en-US" sz="1100" b="1" kern="1200" baseline="0" dirty="0" smtClean="0">
                <a:solidFill>
                  <a:schemeClr val="tx1"/>
                </a:solidFill>
                <a:effectLst/>
                <a:latin typeface="+mn-lt"/>
                <a:ea typeface="+mn-ea"/>
                <a:cs typeface="+mn-cs"/>
              </a:rPr>
              <a:t>API Layer to </a:t>
            </a:r>
            <a:r>
              <a:rPr lang="en-US" sz="1100" kern="1200" dirty="0" smtClean="0">
                <a:solidFill>
                  <a:srgbClr val="494949"/>
                </a:solidFill>
                <a:latin typeface="+mn-lt"/>
                <a:ea typeface="+mn-ea"/>
                <a:cs typeface="Arial"/>
              </a:rPr>
              <a:t>securely transform backend services to</a:t>
            </a:r>
            <a:r>
              <a:rPr lang="en-US" sz="1100" kern="1200" baseline="0" dirty="0" smtClean="0">
                <a:solidFill>
                  <a:srgbClr val="494949"/>
                </a:solidFill>
                <a:latin typeface="+mn-lt"/>
                <a:ea typeface="+mn-ea"/>
                <a:cs typeface="Arial"/>
              </a:rPr>
              <a:t> </a:t>
            </a:r>
            <a:r>
              <a:rPr lang="en-US" sz="1100" kern="1200" dirty="0" smtClean="0">
                <a:solidFill>
                  <a:srgbClr val="494949"/>
                </a:solidFill>
                <a:latin typeface="+mn-lt"/>
                <a:ea typeface="+mn-ea"/>
                <a:cs typeface="Arial"/>
              </a:rPr>
              <a:t>easily consumable APIs to accelerate app development</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100" b="1" kern="1200" baseline="0" dirty="0" smtClean="0">
                <a:solidFill>
                  <a:schemeClr val="tx1"/>
                </a:solidFill>
                <a:effectLst/>
                <a:latin typeface="+mn-lt"/>
                <a:ea typeface="+mn-ea"/>
                <a:cs typeface="+mn-cs"/>
              </a:rPr>
              <a:t>Developer Layer </a:t>
            </a:r>
            <a:r>
              <a:rPr lang="en-US" sz="1100" kern="1200" baseline="0" dirty="0" smtClean="0">
                <a:solidFill>
                  <a:schemeClr val="tx1"/>
                </a:solidFill>
                <a:effectLst/>
                <a:latin typeface="+mn-lt"/>
                <a:ea typeface="+mn-ea"/>
                <a:cs typeface="+mn-cs"/>
              </a:rPr>
              <a:t>to </a:t>
            </a:r>
            <a:r>
              <a:rPr lang="en-US" sz="1100" kern="1200" dirty="0" smtClean="0">
                <a:solidFill>
                  <a:srgbClr val="494949"/>
                </a:solidFill>
                <a:latin typeface="+mn-lt"/>
                <a:ea typeface="+mn-ea"/>
                <a:cs typeface="Arial"/>
              </a:rPr>
              <a:t>enable, engage and transact with</a:t>
            </a:r>
            <a:r>
              <a:rPr lang="en-US" sz="1100" kern="1200" baseline="0" dirty="0" smtClean="0">
                <a:solidFill>
                  <a:srgbClr val="494949"/>
                </a:solidFill>
                <a:latin typeface="+mn-lt"/>
                <a:ea typeface="+mn-ea"/>
                <a:cs typeface="Arial"/>
              </a:rPr>
              <a:t> </a:t>
            </a:r>
            <a:r>
              <a:rPr lang="en-US" sz="1100" kern="1200" dirty="0" smtClean="0">
                <a:solidFill>
                  <a:srgbClr val="494949"/>
                </a:solidFill>
                <a:latin typeface="+mn-lt"/>
                <a:ea typeface="+mn-ea"/>
                <a:cs typeface="Arial"/>
              </a:rPr>
              <a:t>your developer community</a:t>
            </a:r>
            <a:r>
              <a:rPr lang="en-US" sz="1100" kern="1200" baseline="0" dirty="0" smtClean="0">
                <a:solidFill>
                  <a:srgbClr val="494949"/>
                </a:solidFill>
                <a:latin typeface="+mn-lt"/>
                <a:ea typeface="+mn-ea"/>
                <a:cs typeface="Arial"/>
              </a:rPr>
              <a:t> </a:t>
            </a:r>
            <a:r>
              <a:rPr lang="en-US" sz="1100" kern="1200" baseline="0" dirty="0" smtClean="0">
                <a:solidFill>
                  <a:schemeClr val="tx1"/>
                </a:solidFill>
                <a:effectLst/>
                <a:latin typeface="+mn-lt"/>
                <a:ea typeface="+mn-ea"/>
                <a:cs typeface="+mn-cs"/>
              </a:rPr>
              <a:t>(represented by the gray people graphics)</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100" b="1" kern="1200" baseline="0" dirty="0" smtClean="0">
                <a:solidFill>
                  <a:schemeClr val="tx1"/>
                </a:solidFill>
                <a:effectLst/>
                <a:latin typeface="+mn-lt"/>
                <a:ea typeface="+mn-ea"/>
                <a:cs typeface="+mn-cs"/>
              </a:rPr>
              <a:t>Data Layer </a:t>
            </a:r>
            <a:r>
              <a:rPr lang="en-US" sz="1100" kern="1200" baseline="0" dirty="0" smtClean="0">
                <a:solidFill>
                  <a:schemeClr val="tx1"/>
                </a:solidFill>
                <a:effectLst/>
                <a:latin typeface="+mn-lt"/>
                <a:ea typeface="+mn-ea"/>
                <a:cs typeface="+mn-cs"/>
              </a:rPr>
              <a:t>to </a:t>
            </a:r>
            <a:r>
              <a:rPr lang="en-US" sz="1100" kern="1200" baseline="0" dirty="0" smtClean="0">
                <a:solidFill>
                  <a:schemeClr val="accent4"/>
                </a:solidFill>
                <a:effectLst/>
                <a:latin typeface="+mn-lt"/>
                <a:ea typeface="+mn-ea"/>
                <a:cs typeface="Arial"/>
              </a:rPr>
              <a:t>p</a:t>
            </a:r>
            <a:r>
              <a:rPr lang="en-US" sz="1100" kern="1200" dirty="0" smtClean="0">
                <a:solidFill>
                  <a:schemeClr val="accent4"/>
                </a:solidFill>
                <a:latin typeface="+mn-lt"/>
                <a:ea typeface="+mn-ea"/>
                <a:cs typeface="Arial"/>
              </a:rPr>
              <a:t>rovide visibility from the app-end to the backend</a:t>
            </a:r>
            <a:r>
              <a:rPr lang="en-US" sz="1100" kern="1200" baseline="0" dirty="0" smtClean="0">
                <a:solidFill>
                  <a:schemeClr val="accent4"/>
                </a:solidFill>
                <a:latin typeface="+mn-lt"/>
                <a:ea typeface="+mn-ea"/>
                <a:cs typeface="Arial"/>
              </a:rPr>
              <a:t> </a:t>
            </a:r>
            <a:r>
              <a:rPr lang="en-US" sz="1100" kern="1200" dirty="0" smtClean="0">
                <a:solidFill>
                  <a:schemeClr val="accent4"/>
                </a:solidFill>
                <a:latin typeface="+mn-lt"/>
                <a:ea typeface="+mn-ea"/>
                <a:cs typeface="Arial"/>
              </a:rPr>
              <a:t>for business and technical teams</a:t>
            </a:r>
          </a:p>
          <a:p>
            <a:pPr marL="0" indent="0" algn="l">
              <a:lnSpc>
                <a:spcPct val="120000"/>
              </a:lnSpc>
              <a:buFont typeface="+mj-lt"/>
              <a:buNone/>
            </a:pPr>
            <a:endParaRPr lang="en-US" sz="1100"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t>3</a:t>
            </a:fld>
            <a:endParaRPr lang="en-US"/>
          </a:p>
        </p:txBody>
      </p:sp>
    </p:spTree>
    <p:extLst>
      <p:ext uri="{BB962C8B-B14F-4D97-AF65-F5344CB8AC3E}">
        <p14:creationId xmlns:p14="http://schemas.microsoft.com/office/powerpoint/2010/main" val="147046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 I'm Marsh, and I work on the product team with </a:t>
            </a:r>
            <a:r>
              <a:rPr lang="en-US" dirty="0" err="1" smtClean="0"/>
              <a:t>Bala</a:t>
            </a:r>
            <a:r>
              <a:rPr lang="en-US" dirty="0" smtClean="0"/>
              <a:t>. Today I am super-excited to announce a new addition to the Apigee platform—API Modeling and Smart Docs.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Situation</a:t>
            </a:r>
            <a:r>
              <a:rPr lang="en-US" dirty="0" smtClean="0"/>
              <a:t>: Building and maintaining API documentation is a constant struggle.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Complication</a:t>
            </a:r>
            <a:r>
              <a:rPr lang="en-US" dirty="0" smtClean="0"/>
              <a:t>: Too often docs are an afterthought, meaning they're either incomplete or out of date, creating a bad developer experience that is a drag on your API adoption.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Implication</a:t>
            </a:r>
            <a:r>
              <a:rPr lang="en-US" dirty="0" smtClean="0"/>
              <a:t>: Since the developer experience begins with your documentation, you should be doing the exact opposite, and helping developers get up to speed faster.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Position</a:t>
            </a:r>
            <a:r>
              <a:rPr lang="en-US" dirty="0" smtClean="0"/>
              <a:t>: We can help you reconcile the machine-friendly structure of your API with the information people need to use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Action (opening)</a:t>
            </a:r>
            <a:r>
              <a:rPr lang="en-US" dirty="0" smtClean="0"/>
              <a:t>: In the next few minutes, think about how much this can help your developers as they try to understand how your API works.</a:t>
            </a:r>
          </a:p>
        </p:txBody>
      </p:sp>
      <p:sp>
        <p:nvSpPr>
          <p:cNvPr id="4" name="Slide Number Placeholder 3"/>
          <p:cNvSpPr>
            <a:spLocks noGrp="1"/>
          </p:cNvSpPr>
          <p:nvPr>
            <p:ph type="sldNum" sz="quarter" idx="10"/>
          </p:nvPr>
        </p:nvSpPr>
        <p:spPr/>
        <p:txBody>
          <a:bodyPr/>
          <a:lstStyle/>
          <a:p>
            <a:fld id="{3528E766-D65B-A946-AB93-E463F7094F33}" type="slidenum">
              <a:rPr lang="en-US" smtClean="0"/>
              <a:pPr/>
              <a:t>4</a:t>
            </a:fld>
            <a:endParaRPr lang="en-US" dirty="0"/>
          </a:p>
        </p:txBody>
      </p:sp>
    </p:spTree>
    <p:extLst>
      <p:ext uri="{BB962C8B-B14F-4D97-AF65-F5344CB8AC3E}">
        <p14:creationId xmlns:p14="http://schemas.microsoft.com/office/powerpoint/2010/main" val="43753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API Modeling is a central service that holds the machine-structure of your API, and it uses that structure to organize all related metadata for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That</a:t>
            </a:r>
            <a:r>
              <a:rPr lang="en-US" baseline="0" dirty="0" smtClean="0"/>
              <a:t> API model </a:t>
            </a:r>
            <a:r>
              <a:rPr lang="en-US" dirty="0" smtClean="0"/>
              <a:t>then generates</a:t>
            </a:r>
            <a:r>
              <a:rPr lang="en-US" baseline="0" dirty="0" smtClean="0"/>
              <a:t> </a:t>
            </a:r>
            <a:r>
              <a:rPr lang="en-US" dirty="0" smtClean="0"/>
              <a:t>detailed API docs that developers need to be successful.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5</a:t>
            </a:fld>
            <a:endParaRPr lang="en-US" dirty="0"/>
          </a:p>
        </p:txBody>
      </p:sp>
    </p:spTree>
    <p:extLst>
      <p:ext uri="{BB962C8B-B14F-4D97-AF65-F5344CB8AC3E}">
        <p14:creationId xmlns:p14="http://schemas.microsoft.com/office/powerpoint/2010/main" val="320894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API Modeling is a central service that holds the machine-structure of your API, and it uses that structure to organize all related metadata for your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API Doc Generator takes that model and renders it into detailed API docs that developers need to be successful.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6</a:t>
            </a:fld>
            <a:endParaRPr lang="en-US" dirty="0"/>
          </a:p>
        </p:txBody>
      </p:sp>
    </p:spTree>
    <p:extLst>
      <p:ext uri="{BB962C8B-B14F-4D97-AF65-F5344CB8AC3E}">
        <p14:creationId xmlns:p14="http://schemas.microsoft.com/office/powerpoint/2010/main" val="320894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plenty of great </a:t>
            </a:r>
            <a:r>
              <a:rPr lang="en-US" baseline="0" dirty="0" smtClean="0"/>
              <a:t>tools for </a:t>
            </a:r>
            <a:r>
              <a:rPr lang="en-US" dirty="0" smtClean="0"/>
              <a:t>generating </a:t>
            </a:r>
            <a:r>
              <a:rPr lang="en-US" baseline="0" dirty="0" smtClean="0"/>
              <a:t>API descriptions from source code. For instance, if you’re using Jersey, it’s easy to generate a WADL from your annotations, or you could use Apache CFX or Enunciate.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prefer JSON you can use the excellent Swagger framework to create a JSON-based description.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what are these descriptions? They’re XML or JSON formats. And think about what XML and JSON are used for—to serialize an object so you can send it across the wire. There are lots of competing formats in the world right now, and the last thing the world needs is another one. So we’re taking a different approach. We’re not particular about format, but we are particular about all the awesome things you can do with the objects they represent. Today we support WADL and we’re launching beta support for Swagger descriptions. Over time we’ll be adding other popular description formats.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 course, API Modeling is also powered by APIs, so if you prefer, you can skip the interim step and work directly with the modeling services.</a:t>
            </a:r>
          </a:p>
        </p:txBody>
      </p:sp>
      <p:sp>
        <p:nvSpPr>
          <p:cNvPr id="4" name="Slide Number Placeholder 3"/>
          <p:cNvSpPr>
            <a:spLocks noGrp="1"/>
          </p:cNvSpPr>
          <p:nvPr>
            <p:ph type="sldNum" sz="quarter" idx="10"/>
          </p:nvPr>
        </p:nvSpPr>
        <p:spPr/>
        <p:txBody>
          <a:bodyPr/>
          <a:lstStyle/>
          <a:p>
            <a:fld id="{3528E766-D65B-A946-AB93-E463F7094F33}" type="slidenum">
              <a:rPr lang="en-US" smtClean="0"/>
              <a:pPr/>
              <a:t>7</a:t>
            </a:fld>
            <a:endParaRPr lang="en-US" dirty="0"/>
          </a:p>
        </p:txBody>
      </p:sp>
    </p:spTree>
    <p:extLst>
      <p:ext uri="{BB962C8B-B14F-4D97-AF65-F5344CB8AC3E}">
        <p14:creationId xmlns:p14="http://schemas.microsoft.com/office/powerpoint/2010/main" val="296647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big, big plans</a:t>
            </a:r>
            <a:r>
              <a:rPr lang="en-US" baseline="0" dirty="0" smtClean="0"/>
              <a:t> around </a:t>
            </a:r>
            <a:r>
              <a:rPr lang="en-US" dirty="0" smtClean="0"/>
              <a:t>API modeling and the</a:t>
            </a:r>
            <a:r>
              <a:rPr lang="en-US" baseline="0" dirty="0" smtClean="0"/>
              <a:t> ways in which it makes Apigee Edge more powerful. But today, I want to talk just about how you use it to generate awesome API documentation.</a:t>
            </a:r>
          </a:p>
          <a:p>
            <a:endParaRPr lang="en-US" baseline="0" dirty="0" smtClean="0"/>
          </a:p>
          <a:p>
            <a:r>
              <a:rPr lang="en-US" baseline="0" dirty="0" smtClean="0"/>
              <a:t>As soon as  describe your API to Apigee, the backend begins generating your docs. You can think of this as a static-site generator, something like Jekyll. You can take all those HTML docs and host them anywhere you like—Drupal, your own CMS, or even on a </a:t>
            </a:r>
            <a:r>
              <a:rPr lang="en-US" baseline="0" dirty="0" err="1" smtClean="0"/>
              <a:t>GitHub</a:t>
            </a:r>
            <a:r>
              <a:rPr lang="en-US" baseline="0" dirty="0" smtClean="0"/>
              <a:t> hosted-pages repo. Of course, it works out-of-the-box with our Developer Services portal.</a:t>
            </a:r>
          </a:p>
        </p:txBody>
      </p:sp>
      <p:sp>
        <p:nvSpPr>
          <p:cNvPr id="4" name="Slide Number Placeholder 3"/>
          <p:cNvSpPr>
            <a:spLocks noGrp="1"/>
          </p:cNvSpPr>
          <p:nvPr>
            <p:ph type="sldNum" sz="quarter" idx="10"/>
          </p:nvPr>
        </p:nvSpPr>
        <p:spPr/>
        <p:txBody>
          <a:bodyPr/>
          <a:lstStyle/>
          <a:p>
            <a:fld id="{3528E766-D65B-A946-AB93-E463F7094F33}" type="slidenum">
              <a:rPr lang="en-US" smtClean="0"/>
              <a:pPr/>
              <a:t>8</a:t>
            </a:fld>
            <a:endParaRPr lang="en-US" dirty="0"/>
          </a:p>
        </p:txBody>
      </p:sp>
    </p:spTree>
    <p:extLst>
      <p:ext uri="{BB962C8B-B14F-4D97-AF65-F5344CB8AC3E}">
        <p14:creationId xmlns:p14="http://schemas.microsoft.com/office/powerpoint/2010/main" val="296647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enough slides. Let me show you what is so great about these docs and how easy they are to publish.</a:t>
            </a:r>
          </a:p>
        </p:txBody>
      </p:sp>
      <p:sp>
        <p:nvSpPr>
          <p:cNvPr id="4" name="Slide Number Placeholder 3"/>
          <p:cNvSpPr>
            <a:spLocks noGrp="1"/>
          </p:cNvSpPr>
          <p:nvPr>
            <p:ph type="sldNum" sz="quarter" idx="10"/>
          </p:nvPr>
        </p:nvSpPr>
        <p:spPr/>
        <p:txBody>
          <a:bodyPr/>
          <a:lstStyle/>
          <a:p>
            <a:fld id="{3528E766-D65B-A946-AB93-E463F7094F33}" type="slidenum">
              <a:rPr lang="en-US" smtClean="0"/>
              <a:pPr/>
              <a:t>9</a:t>
            </a:fld>
            <a:endParaRPr lang="en-US" dirty="0"/>
          </a:p>
        </p:txBody>
      </p:sp>
    </p:spTree>
    <p:extLst>
      <p:ext uri="{BB962C8B-B14F-4D97-AF65-F5344CB8AC3E}">
        <p14:creationId xmlns:p14="http://schemas.microsoft.com/office/powerpoint/2010/main" val="423313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5619" y="3559482"/>
            <a:ext cx="8405682" cy="653437"/>
          </a:xfrm>
        </p:spPr>
        <p:txBody>
          <a:bodyPr rIns="0">
            <a:normAutofit/>
          </a:bodyPr>
          <a:lstStyle>
            <a:lvl1pPr algn="r">
              <a:defRPr sz="3200" b="0">
                <a:solidFill>
                  <a:schemeClr val="accent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62942" y="4212918"/>
            <a:ext cx="7728359" cy="872790"/>
          </a:xfrm>
        </p:spPr>
        <p:txBody>
          <a:bodyPr rIns="0"/>
          <a:lstStyle>
            <a:lvl1pPr marL="0" indent="0" algn="r">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107111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6" name="TextBox 5"/>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511" y="2880046"/>
            <a:ext cx="8946289" cy="795933"/>
          </a:xfrm>
        </p:spPr>
        <p:txBody>
          <a:bodyPr rIns="0" anchor="t">
            <a:normAutofit/>
          </a:bodyPr>
          <a:lstStyle>
            <a:lvl1pPr algn="r">
              <a:defRPr sz="3200" b="1" cap="none" baseline="0">
                <a:solidFill>
                  <a:schemeClr val="tx2"/>
                </a:solidFill>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965"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1144"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7" name="TextBox 6"/>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3" name="Text Placeholder 2"/>
          <p:cNvSpPr>
            <a:spLocks noGrp="1"/>
          </p:cNvSpPr>
          <p:nvPr>
            <p:ph type="body" idx="1"/>
          </p:nvPr>
        </p:nvSpPr>
        <p:spPr>
          <a:xfrm>
            <a:off x="608965" y="1061472"/>
            <a:ext cx="5381306"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8965" y="1701234"/>
            <a:ext cx="5381306" cy="448277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6916" y="1061472"/>
            <a:ext cx="5383420"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6916" y="1701234"/>
            <a:ext cx="5383420" cy="4482779"/>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9"/>
          <p:cNvSpPr>
            <a:spLocks noGrp="1"/>
          </p:cNvSpPr>
          <p:nvPr>
            <p:ph type="sldNum" sz="quarter" idx="10"/>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9" name="TextBox 8"/>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5" name="TextBox 4"/>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4" name="TextBox 3"/>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300941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4893424" y="2888493"/>
            <a:ext cx="4809376" cy="584777"/>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4300"/>
                </a:solidFill>
                <a:effectLst/>
                <a:uLnTx/>
                <a:uFillTx/>
                <a:latin typeface="Arial"/>
                <a:ea typeface="+mj-ea"/>
                <a:cs typeface="+mj-cs"/>
              </a:rPr>
              <a:t>Thank you</a:t>
            </a:r>
            <a:endParaRPr lang="en-US" sz="3200" b="1" dirty="0">
              <a:latin typeface="Arial"/>
            </a:endParaRPr>
          </a:p>
        </p:txBody>
      </p:sp>
    </p:spTree>
    <p:extLst>
      <p:ext uri="{BB962C8B-B14F-4D97-AF65-F5344CB8AC3E}">
        <p14:creationId xmlns:p14="http://schemas.microsoft.com/office/powerpoint/2010/main" val="296496659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965" y="455210"/>
            <a:ext cx="10961370" cy="6746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8965" y="1422748"/>
            <a:ext cx="10961370" cy="47034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200" b="1" kern="1200">
          <a:solidFill>
            <a:schemeClr val="tx2"/>
          </a:solidFill>
          <a:latin typeface="Arial"/>
          <a:ea typeface="+mj-ea"/>
          <a:cs typeface="+mj-cs"/>
        </a:defRPr>
      </a:lvl1pPr>
    </p:titleStyle>
    <p:body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eg"/><Relationship Id="rId3"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png"/><Relationship Id="rId6" Type="http://schemas.openxmlformats.org/officeDocument/2006/relationships/image" Target="../media/image9.emf"/><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Developer Services </a:t>
            </a:r>
            <a:br>
              <a:rPr lang="en-US" sz="2800" dirty="0" smtClean="0"/>
            </a:br>
            <a:r>
              <a:rPr lang="en-US" sz="2800" dirty="0" smtClean="0"/>
              <a:t>Making Developers Successful</a:t>
            </a:r>
            <a:endParaRPr lang="en-US" sz="2800" dirty="0"/>
          </a:p>
        </p:txBody>
      </p:sp>
      <p:sp>
        <p:nvSpPr>
          <p:cNvPr id="3" name="Subtitle 2"/>
          <p:cNvSpPr>
            <a:spLocks noGrp="1"/>
          </p:cNvSpPr>
          <p:nvPr>
            <p:ph type="subTitle" idx="1"/>
          </p:nvPr>
        </p:nvSpPr>
        <p:spPr>
          <a:xfrm>
            <a:off x="1962942" y="4365775"/>
            <a:ext cx="7728359" cy="872790"/>
          </a:xfrm>
        </p:spPr>
        <p:txBody>
          <a:bodyPr>
            <a:noAutofit/>
          </a:bodyPr>
          <a:lstStyle/>
          <a:p>
            <a:r>
              <a:rPr lang="en-US" sz="1600" dirty="0" smtClean="0">
                <a:solidFill>
                  <a:schemeClr val="accent3"/>
                </a:solidFill>
              </a:rPr>
              <a:t>Marsh Gardiner, Products</a:t>
            </a:r>
          </a:p>
          <a:p>
            <a:r>
              <a:rPr lang="en-US" sz="1600" dirty="0" smtClean="0">
                <a:solidFill>
                  <a:schemeClr val="accent3"/>
                </a:solidFill>
              </a:rPr>
              <a:t>@earth2marsh</a:t>
            </a:r>
          </a:p>
          <a:p>
            <a:r>
              <a:rPr lang="en-US" sz="1600" dirty="0" err="1" smtClean="0">
                <a:solidFill>
                  <a:schemeClr val="accent3"/>
                </a:solidFill>
              </a:rPr>
              <a:t>Bala</a:t>
            </a:r>
            <a:r>
              <a:rPr lang="en-US" sz="1600" dirty="0" smtClean="0">
                <a:solidFill>
                  <a:schemeClr val="accent3"/>
                </a:solidFill>
              </a:rPr>
              <a:t> Kasiviswanathan, Products</a:t>
            </a:r>
          </a:p>
          <a:p>
            <a:r>
              <a:rPr lang="en-US" sz="1600" dirty="0" smtClean="0">
                <a:solidFill>
                  <a:schemeClr val="accent3"/>
                </a:solidFill>
              </a:rPr>
              <a:t>@</a:t>
            </a:r>
            <a:r>
              <a:rPr lang="en-US" sz="1600" dirty="0" err="1" smtClean="0">
                <a:solidFill>
                  <a:schemeClr val="accent3"/>
                </a:solidFill>
              </a:rPr>
              <a:t>BalaK</a:t>
            </a:r>
            <a:endParaRPr lang="en-US" sz="1600" dirty="0">
              <a:solidFill>
                <a:schemeClr val="accent3"/>
              </a:solidFill>
            </a:endParaRPr>
          </a:p>
        </p:txBody>
      </p:sp>
    </p:spTree>
    <p:extLst>
      <p:ext uri="{BB962C8B-B14F-4D97-AF65-F5344CB8AC3E}">
        <p14:creationId xmlns:p14="http://schemas.microsoft.com/office/powerpoint/2010/main" val="28413528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787" y="2889627"/>
            <a:ext cx="8946289" cy="795933"/>
          </a:xfrm>
        </p:spPr>
        <p:txBody>
          <a:bodyPr>
            <a:normAutofit/>
          </a:bodyPr>
          <a:lstStyle/>
          <a:p>
            <a:r>
              <a:rPr lang="en-US" sz="3600" dirty="0" smtClean="0"/>
              <a:t>DEMO</a:t>
            </a:r>
            <a:endParaRPr lang="en-US" sz="3600" dirty="0"/>
          </a:p>
        </p:txBody>
      </p:sp>
      <p:sp>
        <p:nvSpPr>
          <p:cNvPr id="2" name="Slide Number Placeholder 1"/>
          <p:cNvSpPr>
            <a:spLocks noGrp="1"/>
          </p:cNvSpPr>
          <p:nvPr>
            <p:ph type="sldNum" sz="quarter" idx="4294967295"/>
          </p:nvPr>
        </p:nvSpPr>
        <p:spPr>
          <a:xfrm>
            <a:off x="0" y="6353175"/>
            <a:ext cx="2841625" cy="365125"/>
          </a:xfrm>
        </p:spPr>
        <p:txBody>
          <a:bodyPr/>
          <a:lstStyle/>
          <a:p>
            <a:fld id="{B9CF2066-C172-C043-9656-E2597F9B5BE6}" type="slidenum">
              <a:rPr lang="en-US" smtClean="0"/>
              <a:pPr/>
              <a:t>10</a:t>
            </a:fld>
            <a:endParaRPr lang="en-US"/>
          </a:p>
        </p:txBody>
      </p:sp>
    </p:spTree>
    <p:extLst>
      <p:ext uri="{BB962C8B-B14F-4D97-AF65-F5344CB8AC3E}">
        <p14:creationId xmlns:p14="http://schemas.microsoft.com/office/powerpoint/2010/main" val="3141618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247026"/>
            <a:ext cx="10961370" cy="674694"/>
          </a:xfrm>
        </p:spPr>
        <p:txBody>
          <a:bodyPr>
            <a:normAutofit/>
          </a:bodyPr>
          <a:lstStyle/>
          <a:p>
            <a:r>
              <a:rPr lang="en-US" sz="3200" b="1" dirty="0" smtClean="0"/>
              <a:t>A better way to document APIs</a:t>
            </a:r>
            <a:endParaRPr lang="en-US" sz="3200" b="1" dirty="0"/>
          </a:p>
        </p:txBody>
      </p:sp>
      <p:sp>
        <p:nvSpPr>
          <p:cNvPr id="3" name="Content Placeholder 2"/>
          <p:cNvSpPr>
            <a:spLocks noGrp="1"/>
          </p:cNvSpPr>
          <p:nvPr>
            <p:ph sz="half" idx="1"/>
          </p:nvPr>
        </p:nvSpPr>
        <p:spPr>
          <a:xfrm>
            <a:off x="608965" y="1410960"/>
            <a:ext cx="5379191" cy="4515671"/>
          </a:xfrm>
        </p:spPr>
        <p:txBody>
          <a:bodyPr>
            <a:normAutofit/>
          </a:bodyPr>
          <a:lstStyle/>
          <a:p>
            <a:pPr marL="0" indent="0">
              <a:buNone/>
            </a:pPr>
            <a:r>
              <a:rPr lang="en-US" sz="2400" b="1" dirty="0" smtClean="0"/>
              <a:t>API Modeling</a:t>
            </a:r>
            <a:endParaRPr lang="en-US" sz="2400" dirty="0"/>
          </a:p>
          <a:p>
            <a:pPr marL="0" indent="0">
              <a:buNone/>
            </a:pPr>
            <a:r>
              <a:rPr lang="en-US" dirty="0" smtClean="0"/>
              <a:t>Describe an API structure</a:t>
            </a:r>
          </a:p>
        </p:txBody>
      </p:sp>
      <p:sp>
        <p:nvSpPr>
          <p:cNvPr id="4" name="Content Placeholder 3"/>
          <p:cNvSpPr>
            <a:spLocks noGrp="1"/>
          </p:cNvSpPr>
          <p:nvPr>
            <p:ph sz="half" idx="2"/>
          </p:nvPr>
        </p:nvSpPr>
        <p:spPr>
          <a:xfrm>
            <a:off x="6318458" y="1410960"/>
            <a:ext cx="5379191" cy="4967237"/>
          </a:xfrm>
        </p:spPr>
        <p:txBody>
          <a:bodyPr>
            <a:normAutofit/>
          </a:bodyPr>
          <a:lstStyle/>
          <a:p>
            <a:pPr marL="0" indent="0">
              <a:buNone/>
            </a:pPr>
            <a:r>
              <a:rPr lang="en-US" sz="2400" b="1" dirty="0" smtClean="0"/>
              <a:t>Smart Docs</a:t>
            </a:r>
            <a:endParaRPr lang="en-US" sz="2400" dirty="0" smtClean="0"/>
          </a:p>
          <a:p>
            <a:pPr marL="0" indent="0">
              <a:buNone/>
            </a:pPr>
            <a:r>
              <a:rPr lang="en-US" dirty="0" smtClean="0"/>
              <a:t>Generate beautiful, interactive documentation</a:t>
            </a:r>
            <a:endParaRPr lang="en-US" dirty="0"/>
          </a:p>
        </p:txBody>
      </p:sp>
      <p:sp>
        <p:nvSpPr>
          <p:cNvPr id="5" name="Slide Number Placeholder 4"/>
          <p:cNvSpPr>
            <a:spLocks noGrp="1"/>
          </p:cNvSpPr>
          <p:nvPr>
            <p:ph type="sldNum" sz="quarter" idx="4"/>
          </p:nvPr>
        </p:nvSpPr>
        <p:spPr/>
        <p:txBody>
          <a:bodyPr/>
          <a:lstStyle/>
          <a:p>
            <a:fld id="{B9CF2066-C172-C043-9656-E2597F9B5BE6}" type="slidenum">
              <a:rPr lang="en-US" smtClean="0"/>
              <a:pPr/>
              <a:t>11</a:t>
            </a:fld>
            <a:endParaRPr lang="en-US"/>
          </a:p>
        </p:txBody>
      </p:sp>
      <p:sp>
        <p:nvSpPr>
          <p:cNvPr id="7" name="Right Arrow 6"/>
          <p:cNvSpPr/>
          <p:nvPr/>
        </p:nvSpPr>
        <p:spPr>
          <a:xfrm>
            <a:off x="4247880" y="3579229"/>
            <a:ext cx="1497365" cy="1144093"/>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4300"/>
              </a:solidFill>
            </a:endParaRPr>
          </a:p>
        </p:txBody>
      </p:sp>
      <p:pic>
        <p:nvPicPr>
          <p:cNvPr id="9" name="Picture 8"/>
          <p:cNvPicPr>
            <a:picLocks noChangeAspect="1"/>
          </p:cNvPicPr>
          <p:nvPr/>
        </p:nvPicPr>
        <p:blipFill>
          <a:blip r:embed="rId3"/>
          <a:stretch>
            <a:fillRect/>
          </a:stretch>
        </p:blipFill>
        <p:spPr>
          <a:xfrm>
            <a:off x="508879" y="2607564"/>
            <a:ext cx="3251200" cy="3251200"/>
          </a:xfrm>
          <a:prstGeom prst="rect">
            <a:avLst/>
          </a:prstGeom>
        </p:spPr>
      </p:pic>
      <p:pic>
        <p:nvPicPr>
          <p:cNvPr id="10" name="Picture 9"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68" y="2335053"/>
            <a:ext cx="3651278" cy="3532788"/>
          </a:xfrm>
          <a:prstGeom prst="rect">
            <a:avLst/>
          </a:prstGeom>
        </p:spPr>
      </p:pic>
    </p:spTree>
    <p:extLst>
      <p:ext uri="{BB962C8B-B14F-4D97-AF65-F5344CB8AC3E}">
        <p14:creationId xmlns:p14="http://schemas.microsoft.com/office/powerpoint/2010/main" val="9158955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4294967295"/>
          </p:nvPr>
        </p:nvSpPr>
        <p:spPr>
          <a:xfrm>
            <a:off x="466658" y="1143001"/>
            <a:ext cx="11393358" cy="4879975"/>
          </a:xfrm>
          <a:prstGeom prst="rect">
            <a:avLst/>
          </a:prstGeom>
        </p:spPr>
        <p:txBody>
          <a:bodyPr>
            <a:normAutofit/>
          </a:bodyPr>
          <a:lstStyle/>
          <a:p>
            <a:pPr marL="457200" indent="-457200" eaLnBrk="0" fontAlgn="base" hangingPunct="0">
              <a:lnSpc>
                <a:spcPct val="140000"/>
              </a:lnSpc>
              <a:spcAft>
                <a:spcPts val="400"/>
              </a:spcAft>
              <a:buSzPct val="120000"/>
              <a:buFont typeface="+mj-lt"/>
              <a:buAutoNum type="arabicPeriod" startAt="2"/>
              <a:tabLst>
                <a:tab pos="3948113" algn="l"/>
              </a:tabLst>
              <a:defRPr/>
            </a:pPr>
            <a:r>
              <a:rPr lang="en-US" sz="2400" dirty="0"/>
              <a:t>Deploy business models for API Products</a:t>
            </a:r>
          </a:p>
        </p:txBody>
      </p:sp>
      <p:sp>
        <p:nvSpPr>
          <p:cNvPr id="3" name="Title 2"/>
          <p:cNvSpPr>
            <a:spLocks noGrp="1"/>
          </p:cNvSpPr>
          <p:nvPr>
            <p:ph type="title"/>
          </p:nvPr>
        </p:nvSpPr>
        <p:spPr/>
        <p:txBody>
          <a:bodyPr/>
          <a:lstStyle/>
          <a:p>
            <a:r>
              <a:rPr lang="en-US" dirty="0" smtClean="0"/>
              <a:t>Apigee Edge - Developer Services</a:t>
            </a:r>
            <a:endParaRPr lang="en-US" dirty="0"/>
          </a:p>
        </p:txBody>
      </p:sp>
      <p:sp>
        <p:nvSpPr>
          <p:cNvPr id="4" name="Slide Number Placeholder 3"/>
          <p:cNvSpPr>
            <a:spLocks noGrp="1"/>
          </p:cNvSpPr>
          <p:nvPr>
            <p:ph type="sldNum" sz="quarter" idx="4294967295"/>
          </p:nvPr>
        </p:nvSpPr>
        <p:spPr>
          <a:xfrm>
            <a:off x="9018180" y="6492876"/>
            <a:ext cx="2841837" cy="365125"/>
          </a:xfrm>
          <a:prstGeom prst="rect">
            <a:avLst/>
          </a:prstGeom>
        </p:spPr>
        <p:txBody>
          <a:bodyPr/>
          <a:lstStyle/>
          <a:p>
            <a:fld id="{72EC1214-2C7B-1846-91C7-D93747619575}" type="slidenum">
              <a:rPr lang="en-US" smtClean="0"/>
              <a:t>12</a:t>
            </a:fld>
            <a:endParaRPr lang="en-US"/>
          </a:p>
        </p:txBody>
      </p:sp>
      <p:cxnSp>
        <p:nvCxnSpPr>
          <p:cNvPr id="15" name="Straight Arrow Connector 14"/>
          <p:cNvCxnSpPr/>
          <p:nvPr/>
        </p:nvCxnSpPr>
        <p:spPr>
          <a:xfrm flipH="1">
            <a:off x="2034097" y="5470330"/>
            <a:ext cx="8065012"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6" name="Text Placeholder 2"/>
          <p:cNvSpPr txBox="1">
            <a:spLocks/>
          </p:cNvSpPr>
          <p:nvPr/>
        </p:nvSpPr>
        <p:spPr>
          <a:xfrm flipH="1">
            <a:off x="9966222" y="5554101"/>
            <a:ext cx="1366342" cy="520531"/>
          </a:xfrm>
          <a:prstGeom prst="rect">
            <a:avLst/>
          </a:prstGeom>
        </p:spPr>
        <p:txBody>
          <a:bodyPr lIns="74077" tIns="37039" rIns="74077" bIns="3703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chemeClr val="tx1"/>
                </a:solidFill>
                <a:latin typeface="+mj-lt"/>
                <a:cs typeface="Arial"/>
              </a:rPr>
              <a:t>API Team</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31963" y="4961337"/>
            <a:ext cx="803555" cy="643772"/>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304" y="5094135"/>
            <a:ext cx="476574" cy="521122"/>
          </a:xfrm>
          <a:prstGeom prst="rect">
            <a:avLst/>
          </a:prstGeom>
        </p:spPr>
      </p:pic>
      <p:sp>
        <p:nvSpPr>
          <p:cNvPr id="19" name="Text Placeholder 2"/>
          <p:cNvSpPr txBox="1">
            <a:spLocks/>
          </p:cNvSpPr>
          <p:nvPr/>
        </p:nvSpPr>
        <p:spPr>
          <a:xfrm flipH="1">
            <a:off x="1005966" y="5554100"/>
            <a:ext cx="1355143" cy="339316"/>
          </a:xfrm>
          <a:prstGeom prst="rect">
            <a:avLst/>
          </a:prstGeom>
        </p:spPr>
        <p:txBody>
          <a:bodyPr lIns="74077" tIns="37039" rIns="74077" bIns="37039"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chemeClr val="tx1"/>
                </a:solidFill>
                <a:latin typeface="+mj-lt"/>
                <a:cs typeface="Arial"/>
              </a:rPr>
              <a:t>Developer</a:t>
            </a:r>
          </a:p>
        </p:txBody>
      </p:sp>
      <p:sp>
        <p:nvSpPr>
          <p:cNvPr id="20" name="Text Placeholder 2"/>
          <p:cNvSpPr txBox="1">
            <a:spLocks/>
          </p:cNvSpPr>
          <p:nvPr/>
        </p:nvSpPr>
        <p:spPr>
          <a:xfrm flipH="1">
            <a:off x="4431389" y="4726094"/>
            <a:ext cx="3288925" cy="309280"/>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494949"/>
                </a:solidFill>
                <a:latin typeface="Arial"/>
                <a:cs typeface="Arial"/>
              </a:rPr>
              <a:t>Developer Services</a:t>
            </a:r>
            <a:endParaRPr lang="en-US" sz="1600" b="1" dirty="0">
              <a:solidFill>
                <a:srgbClr val="494949"/>
              </a:solidFill>
              <a:latin typeface="Arial"/>
              <a:cs typeface="Arial"/>
            </a:endParaRPr>
          </a:p>
        </p:txBody>
      </p:sp>
      <p:sp>
        <p:nvSpPr>
          <p:cNvPr id="21" name="Rounded Rectangle 20"/>
          <p:cNvSpPr/>
          <p:nvPr/>
        </p:nvSpPr>
        <p:spPr>
          <a:xfrm>
            <a:off x="2706243" y="5103306"/>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grpSp>
        <p:nvGrpSpPr>
          <p:cNvPr id="22" name="Group 21"/>
          <p:cNvGrpSpPr/>
          <p:nvPr/>
        </p:nvGrpSpPr>
        <p:grpSpPr>
          <a:xfrm>
            <a:off x="2883511" y="5248045"/>
            <a:ext cx="6304343" cy="570544"/>
            <a:chOff x="2424898" y="2104774"/>
            <a:chExt cx="5258276" cy="633674"/>
          </a:xfrm>
        </p:grpSpPr>
        <p:sp>
          <p:nvSpPr>
            <p:cNvPr id="23" name="TextBox 22"/>
            <p:cNvSpPr txBox="1"/>
            <p:nvPr/>
          </p:nvSpPr>
          <p:spPr>
            <a:xfrm>
              <a:off x="3061019" y="2104774"/>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Charge</a:t>
              </a:r>
            </a:p>
          </p:txBody>
        </p:sp>
        <p:sp>
          <p:nvSpPr>
            <p:cNvPr id="24" name="TextBox 23"/>
            <p:cNvSpPr txBox="1"/>
            <p:nvPr/>
          </p:nvSpPr>
          <p:spPr>
            <a:xfrm>
              <a:off x="5980615" y="2107214"/>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Bill</a:t>
              </a:r>
            </a:p>
          </p:txBody>
        </p:sp>
        <p:sp>
          <p:nvSpPr>
            <p:cNvPr id="25" name="TextBox 24"/>
            <p:cNvSpPr txBox="1"/>
            <p:nvPr/>
          </p:nvSpPr>
          <p:spPr>
            <a:xfrm>
              <a:off x="4684522" y="2114696"/>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Monitor</a:t>
              </a:r>
            </a:p>
          </p:txBody>
        </p:sp>
        <p:sp>
          <p:nvSpPr>
            <p:cNvPr id="26" name="TextBox 25"/>
            <p:cNvSpPr txBox="1"/>
            <p:nvPr/>
          </p:nvSpPr>
          <p:spPr>
            <a:xfrm>
              <a:off x="2424898" y="248164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Onboard</a:t>
              </a:r>
            </a:p>
          </p:txBody>
        </p:sp>
        <p:sp>
          <p:nvSpPr>
            <p:cNvPr id="27" name="TextBox 26"/>
            <p:cNvSpPr txBox="1"/>
            <p:nvPr/>
          </p:nvSpPr>
          <p:spPr>
            <a:xfrm>
              <a:off x="3764165" y="248164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Authenticate</a:t>
              </a:r>
            </a:p>
          </p:txBody>
        </p:sp>
        <p:sp>
          <p:nvSpPr>
            <p:cNvPr id="28" name="TextBox 27"/>
            <p:cNvSpPr txBox="1"/>
            <p:nvPr/>
          </p:nvSpPr>
          <p:spPr>
            <a:xfrm>
              <a:off x="5014138" y="248408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Engage</a:t>
              </a:r>
            </a:p>
          </p:txBody>
        </p:sp>
        <p:sp>
          <p:nvSpPr>
            <p:cNvPr id="29" name="TextBox 28"/>
            <p:cNvSpPr txBox="1"/>
            <p:nvPr/>
          </p:nvSpPr>
          <p:spPr>
            <a:xfrm>
              <a:off x="6403014" y="248408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Collaborate</a:t>
              </a:r>
            </a:p>
          </p:txBody>
        </p:sp>
      </p:grpSp>
      <p:sp>
        <p:nvSpPr>
          <p:cNvPr id="30" name="Text Placeholder 4"/>
          <p:cNvSpPr txBox="1">
            <a:spLocks/>
          </p:cNvSpPr>
          <p:nvPr/>
        </p:nvSpPr>
        <p:spPr>
          <a:xfrm>
            <a:off x="1160947" y="1696259"/>
            <a:ext cx="9772241" cy="2407128"/>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fontAlgn="base" hangingPunct="0">
              <a:lnSpc>
                <a:spcPct val="150000"/>
              </a:lnSpc>
              <a:spcAft>
                <a:spcPts val="400"/>
              </a:spcAft>
              <a:buClr>
                <a:schemeClr val="accent1"/>
              </a:buClr>
              <a:buSzPct val="100000"/>
              <a:buNone/>
              <a:tabLst>
                <a:tab pos="3079750" algn="l"/>
              </a:tabLst>
              <a:defRPr/>
            </a:pPr>
            <a:r>
              <a:rPr lang="en-US" sz="2000" dirty="0" smtClean="0">
                <a:solidFill>
                  <a:schemeClr val="accent3"/>
                </a:solidFill>
              </a:rPr>
              <a:t>Revenue models				Create new sources of business</a:t>
            </a:r>
          </a:p>
          <a:p>
            <a:pPr marL="0" indent="0" eaLnBrk="0" fontAlgn="base" hangingPunct="0">
              <a:lnSpc>
                <a:spcPct val="150000"/>
              </a:lnSpc>
              <a:spcAft>
                <a:spcPts val="400"/>
              </a:spcAft>
              <a:buClr>
                <a:schemeClr val="accent1"/>
              </a:buClr>
              <a:buSzPct val="100000"/>
              <a:buNone/>
              <a:tabLst>
                <a:tab pos="3079750" algn="l"/>
              </a:tabLst>
              <a:defRPr/>
            </a:pPr>
            <a:r>
              <a:rPr lang="en-US" sz="2000" dirty="0" smtClean="0">
                <a:solidFill>
                  <a:schemeClr val="accent3"/>
                </a:solidFill>
              </a:rPr>
              <a:t>Rate plans				Enable levels of service</a:t>
            </a:r>
          </a:p>
          <a:p>
            <a:pPr marL="0" indent="0" eaLnBrk="0" fontAlgn="base" hangingPunct="0">
              <a:lnSpc>
                <a:spcPct val="150000"/>
              </a:lnSpc>
              <a:spcAft>
                <a:spcPts val="400"/>
              </a:spcAft>
              <a:buClr>
                <a:schemeClr val="accent1"/>
              </a:buClr>
              <a:buSzPct val="100000"/>
              <a:buNone/>
              <a:tabLst>
                <a:tab pos="3079750" algn="l"/>
              </a:tabLst>
              <a:defRPr/>
            </a:pPr>
            <a:r>
              <a:rPr lang="en-US" sz="2000" dirty="0" smtClean="0">
                <a:solidFill>
                  <a:schemeClr val="accent3"/>
                </a:solidFill>
              </a:rPr>
              <a:t>Monitoring				Manage usage limits</a:t>
            </a:r>
          </a:p>
          <a:p>
            <a:pPr marL="0" indent="0" eaLnBrk="0" fontAlgn="base" hangingPunct="0">
              <a:lnSpc>
                <a:spcPct val="150000"/>
              </a:lnSpc>
              <a:spcAft>
                <a:spcPts val="400"/>
              </a:spcAft>
              <a:buClr>
                <a:schemeClr val="accent1"/>
              </a:buClr>
              <a:buSzPct val="100000"/>
              <a:buNone/>
              <a:tabLst>
                <a:tab pos="3079750" algn="l"/>
              </a:tabLst>
              <a:defRPr/>
            </a:pPr>
            <a:r>
              <a:rPr lang="en-US" sz="2000" dirty="0" smtClean="0">
                <a:solidFill>
                  <a:schemeClr val="accent3"/>
                </a:solidFill>
              </a:rPr>
              <a:t>Notifications				Automate capacity management</a:t>
            </a:r>
          </a:p>
          <a:p>
            <a:pPr marL="0" indent="0" eaLnBrk="0" fontAlgn="base" hangingPunct="0">
              <a:lnSpc>
                <a:spcPct val="150000"/>
              </a:lnSpc>
              <a:spcAft>
                <a:spcPts val="400"/>
              </a:spcAft>
              <a:buClr>
                <a:schemeClr val="accent1"/>
              </a:buClr>
              <a:buSzPct val="100000"/>
              <a:buNone/>
              <a:tabLst>
                <a:tab pos="3079750" algn="l"/>
              </a:tabLst>
              <a:defRPr/>
            </a:pPr>
            <a:r>
              <a:rPr lang="en-US" sz="2000" dirty="0" smtClean="0">
                <a:solidFill>
                  <a:schemeClr val="accent3"/>
                </a:solidFill>
              </a:rPr>
              <a:t>API-based access				Integrate with existing systems</a:t>
            </a:r>
          </a:p>
        </p:txBody>
      </p:sp>
      <p:cxnSp>
        <p:nvCxnSpPr>
          <p:cNvPr id="36" name="Straight Connector 35"/>
          <p:cNvCxnSpPr/>
          <p:nvPr/>
        </p:nvCxnSpPr>
        <p:spPr>
          <a:xfrm>
            <a:off x="4134891" y="2089828"/>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134891" y="2631116"/>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134891" y="3184162"/>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134891" y="3748966"/>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134891" y="4372563"/>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8697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1787" y="2889627"/>
            <a:ext cx="8946289" cy="795933"/>
          </a:xfrm>
        </p:spPr>
        <p:txBody>
          <a:bodyPr>
            <a:normAutofit/>
          </a:bodyPr>
          <a:lstStyle/>
          <a:p>
            <a:r>
              <a:rPr lang="en-US" sz="3600" dirty="0" smtClean="0"/>
              <a:t>DEMO</a:t>
            </a:r>
            <a:endParaRPr lang="en-US" sz="3600" dirty="0"/>
          </a:p>
        </p:txBody>
      </p:sp>
      <p:sp>
        <p:nvSpPr>
          <p:cNvPr id="2" name="Slide Number Placeholder 1"/>
          <p:cNvSpPr>
            <a:spLocks noGrp="1"/>
          </p:cNvSpPr>
          <p:nvPr>
            <p:ph type="sldNum" sz="quarter" idx="4294967295"/>
          </p:nvPr>
        </p:nvSpPr>
        <p:spPr>
          <a:xfrm>
            <a:off x="0" y="6353175"/>
            <a:ext cx="2841625" cy="365125"/>
          </a:xfrm>
        </p:spPr>
        <p:txBody>
          <a:bodyPr/>
          <a:lstStyle/>
          <a:p>
            <a:fld id="{B9CF2066-C172-C043-9656-E2597F9B5BE6}" type="slidenum">
              <a:rPr lang="en-US" smtClean="0"/>
              <a:pPr/>
              <a:t>13</a:t>
            </a:fld>
            <a:endParaRPr lang="en-US"/>
          </a:p>
        </p:txBody>
      </p:sp>
    </p:spTree>
    <p:extLst>
      <p:ext uri="{BB962C8B-B14F-4D97-AF65-F5344CB8AC3E}">
        <p14:creationId xmlns:p14="http://schemas.microsoft.com/office/powerpoint/2010/main" val="146731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4294967295"/>
          </p:nvPr>
        </p:nvSpPr>
        <p:spPr>
          <a:xfrm>
            <a:off x="466658" y="1143001"/>
            <a:ext cx="11393358" cy="4879975"/>
          </a:xfrm>
          <a:prstGeom prst="rect">
            <a:avLst/>
          </a:prstGeom>
        </p:spPr>
        <p:txBody>
          <a:bodyPr/>
          <a:lstStyle/>
          <a:p>
            <a:pPr marL="0" indent="0" eaLnBrk="0" fontAlgn="base" hangingPunct="0">
              <a:lnSpc>
                <a:spcPct val="140000"/>
              </a:lnSpc>
              <a:spcAft>
                <a:spcPts val="400"/>
              </a:spcAft>
              <a:buSzPct val="120000"/>
              <a:buNone/>
              <a:tabLst>
                <a:tab pos="3948113" algn="l"/>
              </a:tabLst>
              <a:defRPr/>
            </a:pPr>
            <a:r>
              <a:rPr lang="en-US" sz="2400" dirty="0" smtClean="0">
                <a:solidFill>
                  <a:srgbClr val="FF4300"/>
                </a:solidFill>
              </a:rPr>
              <a:t>3</a:t>
            </a:r>
            <a:r>
              <a:rPr lang="en-US" dirty="0" smtClean="0">
                <a:solidFill>
                  <a:srgbClr val="FF4300"/>
                </a:solidFill>
              </a:rPr>
              <a:t>.</a:t>
            </a:r>
            <a:r>
              <a:rPr lang="en-US" dirty="0" smtClean="0"/>
              <a:t> </a:t>
            </a:r>
            <a:r>
              <a:rPr lang="en-US" sz="2400" dirty="0" smtClean="0"/>
              <a:t>Build, enable and engage your developer community</a:t>
            </a:r>
            <a:endParaRPr lang="en-US" dirty="0"/>
          </a:p>
        </p:txBody>
      </p:sp>
      <p:sp>
        <p:nvSpPr>
          <p:cNvPr id="3" name="Title 2"/>
          <p:cNvSpPr>
            <a:spLocks noGrp="1"/>
          </p:cNvSpPr>
          <p:nvPr>
            <p:ph type="title"/>
          </p:nvPr>
        </p:nvSpPr>
        <p:spPr/>
        <p:txBody>
          <a:bodyPr/>
          <a:lstStyle/>
          <a:p>
            <a:r>
              <a:rPr lang="en-US" dirty="0" smtClean="0"/>
              <a:t>Apigee Edge – </a:t>
            </a:r>
            <a:r>
              <a:rPr lang="en-US" dirty="0"/>
              <a:t>Developer Services</a:t>
            </a:r>
          </a:p>
        </p:txBody>
      </p:sp>
      <p:sp>
        <p:nvSpPr>
          <p:cNvPr id="4" name="Slide Number Placeholder 3"/>
          <p:cNvSpPr>
            <a:spLocks noGrp="1"/>
          </p:cNvSpPr>
          <p:nvPr>
            <p:ph type="sldNum" sz="quarter" idx="4294967295"/>
          </p:nvPr>
        </p:nvSpPr>
        <p:spPr>
          <a:xfrm>
            <a:off x="9018180" y="6492876"/>
            <a:ext cx="2841837" cy="365125"/>
          </a:xfrm>
          <a:prstGeom prst="rect">
            <a:avLst/>
          </a:prstGeom>
        </p:spPr>
        <p:txBody>
          <a:bodyPr/>
          <a:lstStyle/>
          <a:p>
            <a:fld id="{72EC1214-2C7B-1846-91C7-D93747619575}" type="slidenum">
              <a:rPr lang="en-US" smtClean="0"/>
              <a:t>14</a:t>
            </a:fld>
            <a:endParaRPr lang="en-US"/>
          </a:p>
        </p:txBody>
      </p:sp>
      <p:cxnSp>
        <p:nvCxnSpPr>
          <p:cNvPr id="15" name="Straight Arrow Connector 14"/>
          <p:cNvCxnSpPr/>
          <p:nvPr/>
        </p:nvCxnSpPr>
        <p:spPr>
          <a:xfrm flipH="1">
            <a:off x="2034097" y="5470330"/>
            <a:ext cx="8065012"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6" name="Text Placeholder 2"/>
          <p:cNvSpPr txBox="1">
            <a:spLocks/>
          </p:cNvSpPr>
          <p:nvPr/>
        </p:nvSpPr>
        <p:spPr>
          <a:xfrm flipH="1">
            <a:off x="9966222" y="5554101"/>
            <a:ext cx="1366342" cy="520531"/>
          </a:xfrm>
          <a:prstGeom prst="rect">
            <a:avLst/>
          </a:prstGeom>
        </p:spPr>
        <p:txBody>
          <a:bodyPr lIns="74077" tIns="37039" rIns="74077" bIns="3703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mj-lt"/>
                <a:cs typeface="Arial"/>
              </a:rPr>
              <a:t>API Team</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31963" y="4961337"/>
            <a:ext cx="803555" cy="643772"/>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304" y="5094135"/>
            <a:ext cx="476574" cy="521122"/>
          </a:xfrm>
          <a:prstGeom prst="rect">
            <a:avLst/>
          </a:prstGeom>
        </p:spPr>
      </p:pic>
      <p:sp>
        <p:nvSpPr>
          <p:cNvPr id="19" name="Text Placeholder 2"/>
          <p:cNvSpPr txBox="1">
            <a:spLocks/>
          </p:cNvSpPr>
          <p:nvPr/>
        </p:nvSpPr>
        <p:spPr>
          <a:xfrm flipH="1">
            <a:off x="1005966" y="5554100"/>
            <a:ext cx="1355143" cy="339316"/>
          </a:xfrm>
          <a:prstGeom prst="rect">
            <a:avLst/>
          </a:prstGeom>
        </p:spPr>
        <p:txBody>
          <a:bodyPr lIns="74077" tIns="37039" rIns="74077" bIns="37039"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mj-lt"/>
                <a:cs typeface="Arial"/>
              </a:rPr>
              <a:t>Developer</a:t>
            </a:r>
          </a:p>
        </p:txBody>
      </p:sp>
      <p:sp>
        <p:nvSpPr>
          <p:cNvPr id="20" name="Text Placeholder 2"/>
          <p:cNvSpPr txBox="1">
            <a:spLocks/>
          </p:cNvSpPr>
          <p:nvPr/>
        </p:nvSpPr>
        <p:spPr>
          <a:xfrm flipH="1">
            <a:off x="4431389" y="4726094"/>
            <a:ext cx="3288925" cy="309280"/>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rgbClr val="494949"/>
                </a:solidFill>
                <a:latin typeface="+mj-lt"/>
                <a:cs typeface="Arial"/>
              </a:rPr>
              <a:t>Developer Services</a:t>
            </a:r>
          </a:p>
        </p:txBody>
      </p:sp>
      <p:sp>
        <p:nvSpPr>
          <p:cNvPr id="21" name="Rounded Rectangle 20"/>
          <p:cNvSpPr/>
          <p:nvPr/>
        </p:nvSpPr>
        <p:spPr>
          <a:xfrm>
            <a:off x="2706243" y="5103306"/>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2000" dirty="0">
              <a:solidFill>
                <a:schemeClr val="tx1"/>
              </a:solidFill>
              <a:cs typeface="Arial"/>
            </a:endParaRPr>
          </a:p>
        </p:txBody>
      </p:sp>
      <p:grpSp>
        <p:nvGrpSpPr>
          <p:cNvPr id="22" name="Group 21"/>
          <p:cNvGrpSpPr/>
          <p:nvPr/>
        </p:nvGrpSpPr>
        <p:grpSpPr>
          <a:xfrm>
            <a:off x="2883511" y="5248045"/>
            <a:ext cx="6304343" cy="570544"/>
            <a:chOff x="2424898" y="2104774"/>
            <a:chExt cx="5258276" cy="633674"/>
          </a:xfrm>
        </p:grpSpPr>
        <p:sp>
          <p:nvSpPr>
            <p:cNvPr id="23" name="TextBox 22"/>
            <p:cNvSpPr txBox="1"/>
            <p:nvPr/>
          </p:nvSpPr>
          <p:spPr>
            <a:xfrm>
              <a:off x="3061019" y="2104774"/>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Charge</a:t>
              </a:r>
            </a:p>
          </p:txBody>
        </p:sp>
        <p:sp>
          <p:nvSpPr>
            <p:cNvPr id="24" name="TextBox 23"/>
            <p:cNvSpPr txBox="1"/>
            <p:nvPr/>
          </p:nvSpPr>
          <p:spPr>
            <a:xfrm>
              <a:off x="5980615" y="2107214"/>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Bill</a:t>
              </a:r>
            </a:p>
          </p:txBody>
        </p:sp>
        <p:sp>
          <p:nvSpPr>
            <p:cNvPr id="25" name="TextBox 24"/>
            <p:cNvSpPr txBox="1"/>
            <p:nvPr/>
          </p:nvSpPr>
          <p:spPr>
            <a:xfrm>
              <a:off x="4684522" y="2114696"/>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Monitor</a:t>
              </a:r>
            </a:p>
          </p:txBody>
        </p:sp>
        <p:sp>
          <p:nvSpPr>
            <p:cNvPr id="26" name="TextBox 25"/>
            <p:cNvSpPr txBox="1"/>
            <p:nvPr/>
          </p:nvSpPr>
          <p:spPr>
            <a:xfrm>
              <a:off x="2424898" y="248164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Onboard</a:t>
              </a:r>
            </a:p>
          </p:txBody>
        </p:sp>
        <p:sp>
          <p:nvSpPr>
            <p:cNvPr id="27" name="TextBox 26"/>
            <p:cNvSpPr txBox="1"/>
            <p:nvPr/>
          </p:nvSpPr>
          <p:spPr>
            <a:xfrm>
              <a:off x="3764165" y="248164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Authenticate</a:t>
              </a:r>
            </a:p>
          </p:txBody>
        </p:sp>
        <p:sp>
          <p:nvSpPr>
            <p:cNvPr id="28" name="TextBox 27"/>
            <p:cNvSpPr txBox="1"/>
            <p:nvPr/>
          </p:nvSpPr>
          <p:spPr>
            <a:xfrm>
              <a:off x="5014138" y="248408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Engage</a:t>
              </a:r>
            </a:p>
          </p:txBody>
        </p:sp>
        <p:sp>
          <p:nvSpPr>
            <p:cNvPr id="29" name="TextBox 28"/>
            <p:cNvSpPr txBox="1"/>
            <p:nvPr/>
          </p:nvSpPr>
          <p:spPr>
            <a:xfrm>
              <a:off x="6403014" y="2484088"/>
              <a:ext cx="1280160" cy="254360"/>
            </a:xfrm>
            <a:prstGeom prst="rect">
              <a:avLst/>
            </a:prstGeom>
            <a:noFill/>
            <a:ln>
              <a:noFill/>
            </a:ln>
          </p:spPr>
          <p:txBody>
            <a:bodyPr wrap="none" rtlCol="0" anchor="ctr" anchorCtr="0">
              <a:noAutofit/>
            </a:bodyPr>
            <a:lstStyle/>
            <a:p>
              <a:pPr algn="ctr"/>
              <a:r>
                <a:rPr lang="en-US" sz="1600" dirty="0">
                  <a:solidFill>
                    <a:schemeClr val="bg1">
                      <a:lumMod val="50000"/>
                    </a:schemeClr>
                  </a:solidFill>
                  <a:latin typeface="Arial"/>
                  <a:cs typeface="Arial"/>
                </a:rPr>
                <a:t>Collaborate</a:t>
              </a:r>
            </a:p>
          </p:txBody>
        </p:sp>
      </p:grpSp>
      <p:sp>
        <p:nvSpPr>
          <p:cNvPr id="30" name="Text Placeholder 4"/>
          <p:cNvSpPr txBox="1">
            <a:spLocks/>
          </p:cNvSpPr>
          <p:nvPr/>
        </p:nvSpPr>
        <p:spPr>
          <a:xfrm>
            <a:off x="364526" y="1696259"/>
            <a:ext cx="10529775" cy="2407128"/>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fontAlgn="base" hangingPunct="0">
              <a:lnSpc>
                <a:spcPct val="150000"/>
              </a:lnSpc>
              <a:spcAft>
                <a:spcPts val="400"/>
              </a:spcAft>
              <a:buClr>
                <a:schemeClr val="accent1"/>
              </a:buClr>
              <a:buSzPct val="100000"/>
              <a:buNone/>
              <a:tabLst>
                <a:tab pos="3371850" algn="l"/>
              </a:tabLst>
              <a:defRPr/>
            </a:pPr>
            <a:r>
              <a:rPr lang="en-US" sz="2000" dirty="0">
                <a:solidFill>
                  <a:schemeClr val="accent3"/>
                </a:solidFill>
              </a:rPr>
              <a:t>Developer Onboarding</a:t>
            </a:r>
            <a:r>
              <a:rPr lang="en-US" sz="1600" dirty="0" smtClean="0">
                <a:solidFill>
                  <a:schemeClr val="accent3"/>
                </a:solidFill>
              </a:rPr>
              <a:t>				</a:t>
            </a:r>
            <a:r>
              <a:rPr lang="en-US" sz="2000" dirty="0" smtClean="0">
                <a:solidFill>
                  <a:schemeClr val="accent3"/>
                </a:solidFill>
              </a:rPr>
              <a:t>Streamline </a:t>
            </a:r>
            <a:r>
              <a:rPr lang="en-US" sz="2000" dirty="0">
                <a:solidFill>
                  <a:schemeClr val="accent3"/>
                </a:solidFill>
              </a:rPr>
              <a:t>API adoption</a:t>
            </a:r>
            <a:endParaRPr lang="en-US" sz="2000" dirty="0" smtClean="0">
              <a:solidFill>
                <a:schemeClr val="accent3"/>
              </a:solidFill>
            </a:endParaRPr>
          </a:p>
          <a:p>
            <a:pPr marL="0" indent="0" eaLnBrk="0" fontAlgn="base" hangingPunct="0">
              <a:lnSpc>
                <a:spcPct val="150000"/>
              </a:lnSpc>
              <a:spcAft>
                <a:spcPts val="400"/>
              </a:spcAft>
              <a:buClr>
                <a:schemeClr val="accent1"/>
              </a:buClr>
              <a:buSzPct val="100000"/>
              <a:buNone/>
              <a:tabLst>
                <a:tab pos="3371850" algn="l"/>
              </a:tabLst>
              <a:defRPr/>
            </a:pPr>
            <a:r>
              <a:rPr lang="en-US" sz="2000" dirty="0">
                <a:solidFill>
                  <a:schemeClr val="accent3"/>
                </a:solidFill>
              </a:rPr>
              <a:t>Community</a:t>
            </a:r>
            <a:r>
              <a:rPr lang="en-US" sz="2000" dirty="0" smtClean="0">
                <a:solidFill>
                  <a:schemeClr val="accent3"/>
                </a:solidFill>
              </a:rPr>
              <a:t>		</a:t>
            </a:r>
            <a:r>
              <a:rPr lang="en-US" sz="2000" dirty="0">
                <a:solidFill>
                  <a:schemeClr val="accent3"/>
                </a:solidFill>
              </a:rPr>
              <a:t>	</a:t>
            </a:r>
            <a:r>
              <a:rPr lang="en-US" sz="2000" dirty="0" smtClean="0">
                <a:solidFill>
                  <a:schemeClr val="accent3"/>
                </a:solidFill>
              </a:rPr>
              <a:t>	Build </a:t>
            </a:r>
            <a:r>
              <a:rPr lang="en-US" sz="2000" dirty="0">
                <a:solidFill>
                  <a:schemeClr val="accent3"/>
                </a:solidFill>
              </a:rPr>
              <a:t>an active community</a:t>
            </a:r>
          </a:p>
          <a:p>
            <a:pPr marL="0" indent="0" eaLnBrk="0" fontAlgn="base" hangingPunct="0">
              <a:lnSpc>
                <a:spcPct val="150000"/>
              </a:lnSpc>
              <a:spcAft>
                <a:spcPts val="400"/>
              </a:spcAft>
              <a:buClr>
                <a:schemeClr val="accent1"/>
              </a:buClr>
              <a:buSzPct val="100000"/>
              <a:buNone/>
              <a:tabLst>
                <a:tab pos="3371850" algn="l"/>
              </a:tabLst>
              <a:defRPr/>
            </a:pPr>
            <a:r>
              <a:rPr lang="en-US" sz="2000" dirty="0" smtClean="0">
                <a:solidFill>
                  <a:schemeClr val="accent3"/>
                </a:solidFill>
              </a:rPr>
              <a:t>Content Management				Blogs, Tutorials, Documentation</a:t>
            </a:r>
          </a:p>
          <a:p>
            <a:pPr marL="0" indent="0" eaLnBrk="0" fontAlgn="base" hangingPunct="0">
              <a:lnSpc>
                <a:spcPct val="150000"/>
              </a:lnSpc>
              <a:spcAft>
                <a:spcPts val="400"/>
              </a:spcAft>
              <a:buClr>
                <a:schemeClr val="accent1"/>
              </a:buClr>
              <a:buSzPct val="100000"/>
              <a:buNone/>
              <a:tabLst>
                <a:tab pos="3371850" algn="l"/>
              </a:tabLst>
              <a:defRPr/>
            </a:pPr>
            <a:r>
              <a:rPr lang="en-US" sz="2000" dirty="0" smtClean="0">
                <a:solidFill>
                  <a:schemeClr val="accent3"/>
                </a:solidFill>
              </a:rPr>
              <a:t>Analytics				Provide developers visibility</a:t>
            </a:r>
          </a:p>
        </p:txBody>
      </p:sp>
      <p:cxnSp>
        <p:nvCxnSpPr>
          <p:cNvPr id="35" name="Straight Connector 34"/>
          <p:cNvCxnSpPr/>
          <p:nvPr/>
        </p:nvCxnSpPr>
        <p:spPr>
          <a:xfrm>
            <a:off x="3786891" y="2054554"/>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86891" y="2631116"/>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86891" y="3195920"/>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786891" y="3795999"/>
            <a:ext cx="459159" cy="0"/>
          </a:xfrm>
          <a:prstGeom prst="line">
            <a:avLst/>
          </a:prstGeom>
          <a:ln w="38100" cmpd="sng">
            <a:solidFill>
              <a:schemeClr val="accent5"/>
            </a:solidFill>
            <a:headEnd type="none"/>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6236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sp>
        <p:nvSpPr>
          <p:cNvPr id="5" name="Slide Number Placeholder 4"/>
          <p:cNvSpPr>
            <a:spLocks noGrp="1"/>
          </p:cNvSpPr>
          <p:nvPr>
            <p:ph type="sldNum" sz="quarter" idx="4294967295"/>
          </p:nvPr>
        </p:nvSpPr>
        <p:spPr>
          <a:xfrm>
            <a:off x="0" y="6353176"/>
            <a:ext cx="2841837" cy="365125"/>
          </a:xfrm>
        </p:spPr>
        <p:txBody>
          <a:bodyPr/>
          <a:lstStyle/>
          <a:p>
            <a:fld id="{B9CF2066-C172-C043-9656-E2597F9B5BE6}" type="slidenum">
              <a:rPr lang="en-US" smtClean="0"/>
              <a:pPr/>
              <a:t>15</a:t>
            </a:fld>
            <a:endParaRPr lang="en-US"/>
          </a:p>
        </p:txBody>
      </p:sp>
    </p:spTree>
    <p:extLst>
      <p:ext uri="{BB962C8B-B14F-4D97-AF65-F5344CB8AC3E}">
        <p14:creationId xmlns:p14="http://schemas.microsoft.com/office/powerpoint/2010/main" val="42815131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Digital Ri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34292" cy="6372972"/>
          </a:xfrm>
          <a:prstGeom prst="rect">
            <a:avLst/>
          </a:prstGeom>
          <a:ln>
            <a:noFill/>
          </a:ln>
          <a:effectLst>
            <a:outerShdw blurRad="292100" dist="139700" dir="2700000" algn="tl" rotWithShape="0">
              <a:srgbClr val="333333">
                <a:alpha val="65000"/>
              </a:srgbClr>
            </a:outerShdw>
          </a:effectLst>
        </p:spPr>
      </p:pic>
      <p:pic>
        <p:nvPicPr>
          <p:cNvPr id="3" name="Picture 2" descr="accuweath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043" y="1417283"/>
            <a:ext cx="7256257" cy="4935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2868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Hilt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9300" cy="5721324"/>
          </a:xfrm>
          <a:prstGeom prst="rect">
            <a:avLst/>
          </a:prstGeom>
        </p:spPr>
      </p:pic>
    </p:spTree>
    <p:extLst>
      <p:ext uri="{BB962C8B-B14F-4D97-AF65-F5344CB8AC3E}">
        <p14:creationId xmlns:p14="http://schemas.microsoft.com/office/powerpoint/2010/main" val="36335771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kai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77" y="0"/>
            <a:ext cx="10962564"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55492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phill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12125405" cy="6858000"/>
          </a:xfrm>
          <a:prstGeom prst="rect">
            <a:avLst/>
          </a:prstGeom>
        </p:spPr>
      </p:pic>
    </p:spTree>
    <p:extLst>
      <p:ext uri="{BB962C8B-B14F-4D97-AF65-F5344CB8AC3E}">
        <p14:creationId xmlns:p14="http://schemas.microsoft.com/office/powerpoint/2010/main" val="11797604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00050">
              <a:lnSpc>
                <a:spcPct val="130000"/>
              </a:lnSpc>
              <a:buFont typeface="+mj-lt"/>
              <a:buAutoNum type="arabicPeriod"/>
            </a:pPr>
            <a:r>
              <a:rPr lang="en-US" sz="2400" dirty="0"/>
              <a:t>Build, enable and engage your developer </a:t>
            </a:r>
            <a:r>
              <a:rPr lang="en-US" sz="2400" dirty="0" smtClean="0"/>
              <a:t>community – </a:t>
            </a:r>
            <a:r>
              <a:rPr lang="en-US" sz="2400" b="1" dirty="0" smtClean="0"/>
              <a:t>Documentation</a:t>
            </a:r>
            <a:endParaRPr lang="en-US" sz="2400" b="1" dirty="0"/>
          </a:p>
          <a:p>
            <a:pPr marL="400050">
              <a:lnSpc>
                <a:spcPct val="130000"/>
              </a:lnSpc>
              <a:buFont typeface="+mj-lt"/>
              <a:buAutoNum type="arabicPeriod"/>
            </a:pPr>
            <a:r>
              <a:rPr lang="en-US" sz="2400" dirty="0" smtClean="0"/>
              <a:t>Deploy business models for your API products</a:t>
            </a:r>
          </a:p>
          <a:p>
            <a:pPr marL="400050">
              <a:lnSpc>
                <a:spcPct val="130000"/>
              </a:lnSpc>
              <a:buFont typeface="+mj-lt"/>
              <a:buAutoNum type="arabicPeriod"/>
            </a:pPr>
            <a:r>
              <a:rPr lang="en-US" sz="2400" dirty="0"/>
              <a:t>Build, enable and engage your developer </a:t>
            </a:r>
            <a:r>
              <a:rPr lang="en-US" sz="2400" dirty="0" smtClean="0"/>
              <a:t>community – </a:t>
            </a:r>
            <a:r>
              <a:rPr lang="en-US" sz="2400" b="1" dirty="0" smtClean="0"/>
              <a:t>Onboarding &amp; Analytics</a:t>
            </a:r>
            <a:endParaRPr lang="en-US" sz="2400" b="1"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a:t>
            </a:fld>
            <a:endParaRPr lang="en-US"/>
          </a:p>
        </p:txBody>
      </p:sp>
    </p:spTree>
    <p:extLst>
      <p:ext uri="{BB962C8B-B14F-4D97-AF65-F5344CB8AC3E}">
        <p14:creationId xmlns:p14="http://schemas.microsoft.com/office/powerpoint/2010/main" val="41044393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whole foo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35295"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75468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ears developer portal screenshot.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105822"/>
            <a:ext cx="12179300" cy="6719614"/>
          </a:xfrm>
          <a:prstGeom prst="rect">
            <a:avLst/>
          </a:prstGeom>
        </p:spPr>
      </p:pic>
    </p:spTree>
    <p:extLst>
      <p:ext uri="{BB962C8B-B14F-4D97-AF65-F5344CB8AC3E}">
        <p14:creationId xmlns:p14="http://schemas.microsoft.com/office/powerpoint/2010/main" val="2442364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4482" y="1201795"/>
            <a:ext cx="11555535" cy="4879975"/>
          </a:xfrm>
          <a:prstGeom prst="rect">
            <a:avLst/>
          </a:prstGeom>
        </p:spPr>
        <p:txBody>
          <a:bodyPr anchor="ctr">
            <a:normAutofit/>
          </a:bodyPr>
          <a:lstStyle/>
          <a:p>
            <a:pPr marL="502510" indent="-502510" eaLnBrk="0" fontAlgn="base" hangingPunct="0">
              <a:lnSpc>
                <a:spcPct val="140000"/>
              </a:lnSpc>
              <a:spcAft>
                <a:spcPts val="444"/>
              </a:spcAft>
              <a:buSzPct val="120000"/>
              <a:buFont typeface="+mj-lt"/>
              <a:buAutoNum type="arabicPeriod"/>
              <a:tabLst>
                <a:tab pos="4385057" algn="l"/>
              </a:tabLst>
              <a:defRPr/>
            </a:pPr>
            <a:r>
              <a:rPr lang="en-US" b="1" dirty="0" smtClean="0"/>
              <a:t>Securely onboard developers </a:t>
            </a:r>
            <a:r>
              <a:rPr lang="en-US" dirty="0" smtClean="0"/>
              <a:t>with powerful developer portal and </a:t>
            </a:r>
            <a:r>
              <a:rPr lang="en-US" b="1" dirty="0" smtClean="0"/>
              <a:t>rich </a:t>
            </a:r>
            <a:r>
              <a:rPr lang="en-US" b="1" dirty="0"/>
              <a:t>documentation </a:t>
            </a:r>
            <a:r>
              <a:rPr lang="en-US" dirty="0" smtClean="0"/>
              <a:t> </a:t>
            </a:r>
          </a:p>
          <a:p>
            <a:pPr marL="457200" indent="-457200" eaLnBrk="0" fontAlgn="base" hangingPunct="0">
              <a:lnSpc>
                <a:spcPct val="140000"/>
              </a:lnSpc>
              <a:spcAft>
                <a:spcPts val="444"/>
              </a:spcAft>
              <a:buSzPct val="120000"/>
              <a:buFont typeface="+mj-lt"/>
              <a:buAutoNum type="arabicPeriod"/>
              <a:tabLst>
                <a:tab pos="4385057" algn="l"/>
              </a:tabLst>
              <a:defRPr/>
            </a:pPr>
            <a:endParaRPr lang="en-US" dirty="0"/>
          </a:p>
          <a:p>
            <a:pPr marL="502510" indent="-502510" eaLnBrk="0" fontAlgn="base" hangingPunct="0">
              <a:lnSpc>
                <a:spcPct val="140000"/>
              </a:lnSpc>
              <a:spcAft>
                <a:spcPts val="444"/>
              </a:spcAft>
              <a:buSzPct val="120000"/>
              <a:buFont typeface="+mj-lt"/>
              <a:buAutoNum type="arabicPeriod"/>
              <a:tabLst>
                <a:tab pos="4385057" algn="l"/>
              </a:tabLst>
              <a:defRPr/>
            </a:pPr>
            <a:r>
              <a:rPr lang="en-US" dirty="0"/>
              <a:t>Implement </a:t>
            </a:r>
            <a:r>
              <a:rPr lang="en-US" dirty="0" smtClean="0"/>
              <a:t>various </a:t>
            </a:r>
            <a:r>
              <a:rPr lang="en-US" b="1" dirty="0"/>
              <a:t>business models to maximize revenue </a:t>
            </a:r>
            <a:r>
              <a:rPr lang="en-US" b="1" dirty="0" smtClean="0"/>
              <a:t>generation</a:t>
            </a:r>
            <a:endParaRPr lang="en-US" dirty="0" smtClean="0"/>
          </a:p>
          <a:p>
            <a:pPr marL="457200" indent="-457200" eaLnBrk="0" fontAlgn="base" hangingPunct="0">
              <a:lnSpc>
                <a:spcPct val="140000"/>
              </a:lnSpc>
              <a:spcAft>
                <a:spcPts val="444"/>
              </a:spcAft>
              <a:buSzPct val="120000"/>
              <a:buFont typeface="+mj-lt"/>
              <a:buAutoNum type="arabicPeriod"/>
              <a:tabLst>
                <a:tab pos="4385057" algn="l"/>
              </a:tabLst>
              <a:defRPr/>
            </a:pPr>
            <a:endParaRPr lang="en-US" dirty="0"/>
          </a:p>
          <a:p>
            <a:pPr marL="502510" indent="-502510" eaLnBrk="0" fontAlgn="base" hangingPunct="0">
              <a:lnSpc>
                <a:spcPct val="140000"/>
              </a:lnSpc>
              <a:spcAft>
                <a:spcPts val="444"/>
              </a:spcAft>
              <a:buSzPct val="120000"/>
              <a:buFont typeface="+mj-lt"/>
              <a:buAutoNum type="arabicPeriod"/>
              <a:tabLst>
                <a:tab pos="4385057" algn="l"/>
              </a:tabLst>
              <a:defRPr/>
            </a:pPr>
            <a:r>
              <a:rPr lang="en-US" dirty="0" smtClean="0"/>
              <a:t>Provide developers with </a:t>
            </a:r>
            <a:r>
              <a:rPr lang="en-US" b="1" dirty="0" smtClean="0"/>
              <a:t>end-to-end analytics, visibility into charges and revenue</a:t>
            </a:r>
            <a:endParaRPr lang="en-US" dirty="0" smtClean="0"/>
          </a:p>
          <a:p>
            <a:pPr marL="0" indent="0" eaLnBrk="0" fontAlgn="base" hangingPunct="0">
              <a:lnSpc>
                <a:spcPct val="140000"/>
              </a:lnSpc>
              <a:spcAft>
                <a:spcPts val="444"/>
              </a:spcAft>
              <a:buSzPct val="120000"/>
              <a:buNone/>
              <a:tabLst>
                <a:tab pos="4385057" algn="l"/>
              </a:tabLst>
              <a:defRPr/>
            </a:pPr>
            <a:endParaRPr lang="en-US" dirty="0"/>
          </a:p>
        </p:txBody>
      </p:sp>
      <p:sp>
        <p:nvSpPr>
          <p:cNvPr id="3" name="Title 2"/>
          <p:cNvSpPr>
            <a:spLocks noGrp="1"/>
          </p:cNvSpPr>
          <p:nvPr>
            <p:ph type="title"/>
          </p:nvPr>
        </p:nvSpPr>
        <p:spPr/>
        <p:txBody>
          <a:bodyPr/>
          <a:lstStyle/>
          <a:p>
            <a:r>
              <a:rPr lang="en-US" dirty="0" smtClean="0"/>
              <a:t>Key Benefits</a:t>
            </a:r>
            <a:endParaRPr lang="en-US" dirty="0"/>
          </a:p>
        </p:txBody>
      </p:sp>
      <p:sp>
        <p:nvSpPr>
          <p:cNvPr id="4" name="Slide Number Placeholder 3"/>
          <p:cNvSpPr>
            <a:spLocks noGrp="1"/>
          </p:cNvSpPr>
          <p:nvPr>
            <p:ph type="sldNum" sz="quarter" idx="4294967295"/>
          </p:nvPr>
        </p:nvSpPr>
        <p:spPr>
          <a:xfrm>
            <a:off x="9018181" y="6492880"/>
            <a:ext cx="2841836" cy="365125"/>
          </a:xfrm>
          <a:prstGeom prst="rect">
            <a:avLst/>
          </a:prstGeom>
        </p:spPr>
        <p:txBody>
          <a:bodyPr/>
          <a:lstStyle/>
          <a:p>
            <a:fld id="{72EC1214-2C7B-1846-91C7-D93747619575}" type="slidenum">
              <a:rPr lang="en-US" smtClean="0">
                <a:solidFill>
                  <a:srgbClr val="686868">
                    <a:tint val="75000"/>
                  </a:srgbClr>
                </a:solidFill>
              </a:rPr>
              <a:pPr/>
              <a:t>22</a:t>
            </a:fld>
            <a:endParaRPr lang="en-US">
              <a:solidFill>
                <a:srgbClr val="686868">
                  <a:tint val="75000"/>
                </a:srgbClr>
              </a:solidFill>
            </a:endParaRPr>
          </a:p>
        </p:txBody>
      </p:sp>
    </p:spTree>
    <p:extLst>
      <p:ext uri="{BB962C8B-B14F-4D97-AF65-F5344CB8AC3E}">
        <p14:creationId xmlns:p14="http://schemas.microsoft.com/office/powerpoint/2010/main" val="29530348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4220" y="623186"/>
            <a:ext cx="5479656" cy="2031325"/>
          </a:xfrm>
          <a:prstGeom prst="rect">
            <a:avLst/>
          </a:prstGeom>
          <a:noFill/>
          <a:effectLst/>
        </p:spPr>
        <p:txBody>
          <a:bodyPr wrap="square" rtlCol="0">
            <a:spAutoFit/>
          </a:bodyPr>
          <a:lstStyle/>
          <a:p>
            <a:pPr algn="r"/>
            <a:r>
              <a:rPr lang="en-US" b="1" dirty="0">
                <a:ln w="18415" cmpd="sng">
                  <a:noFill/>
                  <a:prstDash val="solid"/>
                </a:ln>
                <a:latin typeface="Arial"/>
                <a:cs typeface="Arial"/>
              </a:rPr>
              <a:t>We would love your feedback!</a:t>
            </a:r>
          </a:p>
          <a:p>
            <a:pPr algn="r"/>
            <a:endParaRPr lang="en-US" dirty="0">
              <a:ln w="18415" cmpd="sng">
                <a:noFill/>
                <a:prstDash val="solid"/>
              </a:ln>
              <a:latin typeface="Arial"/>
              <a:cs typeface="Arial"/>
            </a:endParaRPr>
          </a:p>
          <a:p>
            <a:pPr algn="r"/>
            <a:r>
              <a:rPr lang="en-US" dirty="0">
                <a:ln w="18415" cmpd="sng">
                  <a:noFill/>
                  <a:prstDash val="solid"/>
                </a:ln>
                <a:latin typeface="Arial"/>
                <a:cs typeface="Arial"/>
              </a:rPr>
              <a:t>Don’t forget to fill out the session’s </a:t>
            </a:r>
            <a:br>
              <a:rPr lang="en-US" dirty="0">
                <a:ln w="18415" cmpd="sng">
                  <a:noFill/>
                  <a:prstDash val="solid"/>
                </a:ln>
                <a:latin typeface="Arial"/>
                <a:cs typeface="Arial"/>
              </a:rPr>
            </a:br>
            <a:r>
              <a:rPr lang="en-US" dirty="0">
                <a:ln w="18415" cmpd="sng">
                  <a:noFill/>
                  <a:prstDash val="solid"/>
                </a:ln>
                <a:latin typeface="Arial"/>
                <a:cs typeface="Arial"/>
              </a:rPr>
              <a:t>survey – found in the session details </a:t>
            </a:r>
            <a:br>
              <a:rPr lang="en-US" dirty="0">
                <a:ln w="18415" cmpd="sng">
                  <a:noFill/>
                  <a:prstDash val="solid"/>
                </a:ln>
                <a:latin typeface="Arial"/>
                <a:cs typeface="Arial"/>
              </a:rPr>
            </a:br>
            <a:r>
              <a:rPr lang="en-US" dirty="0">
                <a:ln w="18415" cmpd="sng">
                  <a:noFill/>
                  <a:prstDash val="solid"/>
                </a:ln>
                <a:latin typeface="Arial"/>
                <a:cs typeface="Arial"/>
              </a:rPr>
              <a:t>on the conference app</a:t>
            </a:r>
          </a:p>
          <a:p>
            <a:pPr algn="r"/>
            <a:endParaRPr lang="en-US" dirty="0">
              <a:ln w="18415" cmpd="sng">
                <a:noFill/>
                <a:prstDash val="solid"/>
              </a:ln>
              <a:latin typeface="Arial"/>
              <a:cs typeface="Arial"/>
            </a:endParaRPr>
          </a:p>
          <a:p>
            <a:pPr algn="r"/>
            <a:r>
              <a:rPr lang="en-US" dirty="0">
                <a:ln w="18415" cmpd="sng">
                  <a:noFill/>
                  <a:prstDash val="solid"/>
                </a:ln>
                <a:latin typeface="Arial"/>
                <a:cs typeface="Arial"/>
              </a:rPr>
              <a:t>#</a:t>
            </a:r>
            <a:r>
              <a:rPr lang="en-US" dirty="0" err="1">
                <a:ln w="18415" cmpd="sng">
                  <a:noFill/>
                  <a:prstDash val="solid"/>
                </a:ln>
                <a:latin typeface="Arial"/>
                <a:cs typeface="Arial"/>
              </a:rPr>
              <a:t>iloveapis</a:t>
            </a:r>
            <a:endParaRPr lang="en-US" dirty="0">
              <a:ln w="18415" cmpd="sng">
                <a:noFill/>
                <a:prstDash val="solid"/>
              </a:ln>
              <a:latin typeface="Arial"/>
              <a:cs typeface="Arial"/>
            </a:endParaRPr>
          </a:p>
        </p:txBody>
      </p:sp>
    </p:spTree>
    <p:extLst>
      <p:ext uri="{BB962C8B-B14F-4D97-AF65-F5344CB8AC3E}">
        <p14:creationId xmlns:p14="http://schemas.microsoft.com/office/powerpoint/2010/main" val="34649475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7105613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 – Developer Services</a:t>
            </a:r>
            <a:endParaRPr lang="en-US" dirty="0"/>
          </a:p>
        </p:txBody>
      </p:sp>
      <p:sp>
        <p:nvSpPr>
          <p:cNvPr id="4" name="Slide Number Placeholder 3"/>
          <p:cNvSpPr>
            <a:spLocks noGrp="1"/>
          </p:cNvSpPr>
          <p:nvPr>
            <p:ph type="sldNum" sz="quarter" idx="4294967295"/>
          </p:nvPr>
        </p:nvSpPr>
        <p:spPr>
          <a:xfrm>
            <a:off x="9018180" y="6492876"/>
            <a:ext cx="2841837" cy="365125"/>
          </a:xfrm>
          <a:prstGeom prst="rect">
            <a:avLst/>
          </a:prstGeom>
        </p:spPr>
        <p:txBody>
          <a:bodyPr/>
          <a:lstStyle/>
          <a:p>
            <a:fld id="{72EC1214-2C7B-1846-91C7-D93747619575}" type="slidenum">
              <a:rPr lang="en-US" smtClean="0"/>
              <a:t>3</a:t>
            </a:fld>
            <a:endParaRPr lang="en-US"/>
          </a:p>
        </p:txBody>
      </p:sp>
      <p:sp>
        <p:nvSpPr>
          <p:cNvPr id="5" name="Rounded Rectangle 4"/>
          <p:cNvSpPr/>
          <p:nvPr/>
        </p:nvSpPr>
        <p:spPr>
          <a:xfrm>
            <a:off x="3029498" y="1215031"/>
            <a:ext cx="6094984" cy="5101342"/>
          </a:xfrm>
          <a:prstGeom prst="roundRect">
            <a:avLst/>
          </a:prstGeom>
          <a:noFill/>
          <a:ln w="22225" cap="rnd">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cxnSp>
        <p:nvCxnSpPr>
          <p:cNvPr id="6" name="Straight Arrow Connector 5"/>
          <p:cNvCxnSpPr/>
          <p:nvPr/>
        </p:nvCxnSpPr>
        <p:spPr>
          <a:xfrm flipH="1">
            <a:off x="2034097" y="2117371"/>
            <a:ext cx="8065012"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141152" y="5467639"/>
            <a:ext cx="7955923" cy="53604"/>
          </a:xfrm>
          <a:prstGeom prst="straightConnector1">
            <a:avLst/>
          </a:prstGeom>
          <a:ln w="19050" cmpd="sng">
            <a:solidFill>
              <a:srgbClr val="F8220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2706243" y="5107285"/>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grpSp>
        <p:nvGrpSpPr>
          <p:cNvPr id="36" name="Group 35"/>
          <p:cNvGrpSpPr/>
          <p:nvPr/>
        </p:nvGrpSpPr>
        <p:grpSpPr>
          <a:xfrm>
            <a:off x="1029078" y="5247080"/>
            <a:ext cx="1217930" cy="917024"/>
            <a:chOff x="700458" y="5247080"/>
            <a:chExt cx="914400" cy="917024"/>
          </a:xfrm>
        </p:grpSpPr>
        <p:grpSp>
          <p:nvGrpSpPr>
            <p:cNvPr id="10" name="Group 9"/>
            <p:cNvGrpSpPr/>
            <p:nvPr/>
          </p:nvGrpSpPr>
          <p:grpSpPr>
            <a:xfrm flipH="1">
              <a:off x="899780" y="5247080"/>
              <a:ext cx="515757" cy="515892"/>
              <a:chOff x="2488406" y="1370012"/>
              <a:chExt cx="685800" cy="685800"/>
            </a:xfrm>
          </p:grpSpPr>
          <p:pic>
            <p:nvPicPr>
              <p:cNvPr id="12" name="Picture 11"/>
              <p:cNvPicPr>
                <a:picLocks noChangeAspect="1"/>
              </p:cNvPicPr>
              <p:nvPr/>
            </p:nvPicPr>
            <p:blipFill>
              <a:blip r:embed="rId3"/>
              <a:stretch>
                <a:fillRect/>
              </a:stretch>
            </p:blipFill>
            <p:spPr>
              <a:xfrm>
                <a:off x="2488406" y="1370012"/>
                <a:ext cx="685800" cy="6858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sp>
          <p:nvSpPr>
            <p:cNvPr id="11" name="Text Placeholder 2"/>
            <p:cNvSpPr txBox="1">
              <a:spLocks/>
            </p:cNvSpPr>
            <p:nvPr/>
          </p:nvSpPr>
          <p:spPr>
            <a:xfrm flipH="1">
              <a:off x="700458" y="5798344"/>
              <a:ext cx="914400" cy="365760"/>
            </a:xfrm>
            <a:prstGeom prst="rect">
              <a:avLst/>
            </a:prstGeom>
          </p:spPr>
          <p:txBody>
            <a:bodyPr>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300" b="1" dirty="0">
                  <a:solidFill>
                    <a:srgbClr val="686868"/>
                  </a:solidFill>
                  <a:latin typeface="+mj-lt"/>
                  <a:cs typeface="Arial"/>
                </a:rPr>
                <a:t>App</a:t>
              </a:r>
            </a:p>
          </p:txBody>
        </p:sp>
      </p:grpSp>
      <p:sp>
        <p:nvSpPr>
          <p:cNvPr id="14" name="Rounded Rectangle 13"/>
          <p:cNvSpPr/>
          <p:nvPr/>
        </p:nvSpPr>
        <p:spPr>
          <a:xfrm>
            <a:off x="4579083" y="2970433"/>
            <a:ext cx="3678263" cy="460419"/>
          </a:xfrm>
          <a:prstGeom prst="round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sp>
        <p:nvSpPr>
          <p:cNvPr id="15" name="Rounded Rectangle 14"/>
          <p:cNvSpPr/>
          <p:nvPr/>
        </p:nvSpPr>
        <p:spPr>
          <a:xfrm>
            <a:off x="2706243" y="1750347"/>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sp>
        <p:nvSpPr>
          <p:cNvPr id="16" name="Text Placeholder 2"/>
          <p:cNvSpPr txBox="1">
            <a:spLocks/>
          </p:cNvSpPr>
          <p:nvPr/>
        </p:nvSpPr>
        <p:spPr>
          <a:xfrm flipH="1">
            <a:off x="2890272" y="5452918"/>
            <a:ext cx="6413360" cy="334444"/>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400" dirty="0" smtClean="0">
                <a:solidFill>
                  <a:srgbClr val="494949"/>
                </a:solidFill>
                <a:latin typeface="+mj-lt"/>
                <a:cs typeface="Arial"/>
              </a:rPr>
              <a:t>Great APIs and apps fast</a:t>
            </a:r>
            <a:endParaRPr lang="en-US" sz="1400" dirty="0">
              <a:solidFill>
                <a:srgbClr val="494949"/>
              </a:solidFill>
              <a:latin typeface="+mj-lt"/>
              <a:cs typeface="Arial"/>
            </a:endParaRPr>
          </a:p>
        </p:txBody>
      </p:sp>
      <p:sp>
        <p:nvSpPr>
          <p:cNvPr id="17" name="Text Placeholder 2"/>
          <p:cNvSpPr txBox="1">
            <a:spLocks/>
          </p:cNvSpPr>
          <p:nvPr/>
        </p:nvSpPr>
        <p:spPr>
          <a:xfrm flipH="1">
            <a:off x="9966222" y="2201142"/>
            <a:ext cx="1366342" cy="520531"/>
          </a:xfrm>
          <a:prstGeom prst="rect">
            <a:avLst/>
          </a:prstGeom>
        </p:spPr>
        <p:txBody>
          <a:bodyPr lIns="74077" tIns="37039" rIns="74077" bIns="3703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300" b="1" dirty="0">
                <a:solidFill>
                  <a:srgbClr val="686868"/>
                </a:solidFill>
                <a:latin typeface="Arial"/>
                <a:cs typeface="Arial"/>
              </a:rPr>
              <a:t>API Team</a:t>
            </a:r>
          </a:p>
        </p:txBody>
      </p:sp>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1963" y="1608378"/>
            <a:ext cx="803555" cy="643772"/>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50304" y="1741176"/>
            <a:ext cx="476574" cy="521122"/>
          </a:xfrm>
          <a:prstGeom prst="rect">
            <a:avLst/>
          </a:prstGeom>
        </p:spPr>
      </p:pic>
      <p:sp>
        <p:nvSpPr>
          <p:cNvPr id="20" name="Text Placeholder 2"/>
          <p:cNvSpPr txBox="1">
            <a:spLocks/>
          </p:cNvSpPr>
          <p:nvPr/>
        </p:nvSpPr>
        <p:spPr>
          <a:xfrm flipH="1">
            <a:off x="1005966" y="2201141"/>
            <a:ext cx="1355143" cy="339316"/>
          </a:xfrm>
          <a:prstGeom prst="rect">
            <a:avLst/>
          </a:prstGeom>
        </p:spPr>
        <p:txBody>
          <a:bodyPr lIns="74077" tIns="37039" rIns="74077" bIns="37039"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300" b="1" dirty="0">
                <a:solidFill>
                  <a:schemeClr val="tx1"/>
                </a:solidFill>
                <a:latin typeface="Arial"/>
                <a:cs typeface="Arial"/>
              </a:rPr>
              <a:t>Developer</a:t>
            </a:r>
          </a:p>
        </p:txBody>
      </p:sp>
      <p:grpSp>
        <p:nvGrpSpPr>
          <p:cNvPr id="37" name="Group 36"/>
          <p:cNvGrpSpPr/>
          <p:nvPr/>
        </p:nvGrpSpPr>
        <p:grpSpPr>
          <a:xfrm>
            <a:off x="10026405" y="5120208"/>
            <a:ext cx="1217930" cy="1043897"/>
            <a:chOff x="7469921" y="5120207"/>
            <a:chExt cx="914400" cy="1043897"/>
          </a:xfrm>
        </p:grpSpPr>
        <p:sp>
          <p:nvSpPr>
            <p:cNvPr id="21" name="Text Placeholder 2"/>
            <p:cNvSpPr txBox="1">
              <a:spLocks/>
            </p:cNvSpPr>
            <p:nvPr/>
          </p:nvSpPr>
          <p:spPr>
            <a:xfrm flipH="1">
              <a:off x="7469921" y="5798344"/>
              <a:ext cx="914400" cy="365760"/>
            </a:xfrm>
            <a:prstGeom prst="rect">
              <a:avLst/>
            </a:prstGeom>
          </p:spPr>
          <p:txBody>
            <a:bodyPr lIns="74077" tIns="37039" rIns="74077" bIns="3703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300" b="1" dirty="0">
                  <a:solidFill>
                    <a:schemeClr val="tx1"/>
                  </a:solidFill>
                  <a:latin typeface="+mj-lt"/>
                  <a:cs typeface="Arial"/>
                </a:rPr>
                <a:t>Backend</a:t>
              </a:r>
            </a:p>
          </p:txBody>
        </p:sp>
        <p:grpSp>
          <p:nvGrpSpPr>
            <p:cNvPr id="22" name="Group 21"/>
            <p:cNvGrpSpPr/>
            <p:nvPr/>
          </p:nvGrpSpPr>
          <p:grpSpPr>
            <a:xfrm>
              <a:off x="7569327" y="5120207"/>
              <a:ext cx="715588" cy="769639"/>
              <a:chOff x="7924778" y="1997046"/>
              <a:chExt cx="965733" cy="1038138"/>
            </a:xfrm>
          </p:grpSpPr>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4778" y="2177413"/>
                <a:ext cx="857769" cy="857771"/>
              </a:xfrm>
              <a:prstGeom prst="rect">
                <a:avLst/>
              </a:prstGeom>
            </p:spPr>
          </p:pic>
          <p:sp>
            <p:nvSpPr>
              <p:cNvPr id="24" name="Rectangle 23"/>
              <p:cNvSpPr/>
              <p:nvPr/>
            </p:nvSpPr>
            <p:spPr>
              <a:xfrm>
                <a:off x="8568981" y="2392929"/>
                <a:ext cx="181437" cy="35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65793" y="1997046"/>
                <a:ext cx="724718" cy="724719"/>
              </a:xfrm>
              <a:prstGeom prst="rect">
                <a:avLst/>
              </a:prstGeom>
            </p:spPr>
          </p:pic>
        </p:grpSp>
      </p:grpSp>
      <p:sp>
        <p:nvSpPr>
          <p:cNvPr id="26" name="TextBox 25"/>
          <p:cNvSpPr txBox="1"/>
          <p:nvPr/>
        </p:nvSpPr>
        <p:spPr>
          <a:xfrm>
            <a:off x="2524476" y="3474198"/>
            <a:ext cx="7110709" cy="663416"/>
          </a:xfrm>
          <a:prstGeom prst="rect">
            <a:avLst/>
          </a:prstGeom>
          <a:solidFill>
            <a:srgbClr val="FFFFFF"/>
          </a:solidFill>
          <a:ln w="15875" cap="rnd">
            <a:solidFill>
              <a:schemeClr val="bg2">
                <a:lumMod val="50000"/>
              </a:schemeClr>
            </a:solidFill>
            <a:prstDash val="solid"/>
          </a:ln>
        </p:spPr>
        <p:txBody>
          <a:bodyPr wrap="none" rtlCol="0" anchor="ctr" anchorCtr="0">
            <a:noAutofit/>
          </a:bodyPr>
          <a:lstStyle/>
          <a:p>
            <a:pPr algn="ctr"/>
            <a:endParaRPr lang="en-US" sz="1400" dirty="0">
              <a:solidFill>
                <a:schemeClr val="bg1">
                  <a:lumMod val="50000"/>
                </a:schemeClr>
              </a:solidFill>
              <a:latin typeface="Arial"/>
              <a:cs typeface="Arial"/>
            </a:endParaRPr>
          </a:p>
        </p:txBody>
      </p:sp>
      <p:sp>
        <p:nvSpPr>
          <p:cNvPr id="28" name="Text Placeholder 2"/>
          <p:cNvSpPr txBox="1">
            <a:spLocks/>
          </p:cNvSpPr>
          <p:nvPr/>
        </p:nvSpPr>
        <p:spPr>
          <a:xfrm flipH="1">
            <a:off x="3157314" y="3775188"/>
            <a:ext cx="5860865" cy="334444"/>
          </a:xfrm>
          <a:prstGeom prst="rect">
            <a:avLst/>
          </a:prstGeom>
          <a:noFill/>
        </p:spPr>
        <p:txBody>
          <a:bodyPr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400" dirty="0" smtClean="0">
                <a:solidFill>
                  <a:schemeClr val="accent4"/>
                </a:solidFill>
                <a:latin typeface="+mj-lt"/>
                <a:cs typeface="Arial"/>
              </a:rPr>
              <a:t>Visibility from the app-end to the back-end</a:t>
            </a:r>
            <a:endParaRPr lang="en-US" sz="1400" dirty="0">
              <a:solidFill>
                <a:schemeClr val="accent4"/>
              </a:solidFill>
              <a:latin typeface="+mj-lt"/>
              <a:cs typeface="Arial"/>
            </a:endParaRPr>
          </a:p>
        </p:txBody>
      </p:sp>
      <p:cxnSp>
        <p:nvCxnSpPr>
          <p:cNvPr id="29" name="Elbow Connector 28"/>
          <p:cNvCxnSpPr/>
          <p:nvPr/>
        </p:nvCxnSpPr>
        <p:spPr>
          <a:xfrm rot="16200000" flipV="1">
            <a:off x="1448901" y="3064558"/>
            <a:ext cx="987879" cy="475057"/>
          </a:xfrm>
          <a:prstGeom prst="bentConnector3">
            <a:avLst>
              <a:gd name="adj1" fmla="val -926"/>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30" name="Elbow Connector 29"/>
          <p:cNvCxnSpPr/>
          <p:nvPr/>
        </p:nvCxnSpPr>
        <p:spPr>
          <a:xfrm rot="5400000" flipH="1" flipV="1">
            <a:off x="9725981" y="2993705"/>
            <a:ext cx="1010548" cy="626174"/>
          </a:xfrm>
          <a:prstGeom prst="bentConnector3">
            <a:avLst>
              <a:gd name="adj1" fmla="val -378"/>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grpSp>
        <p:nvGrpSpPr>
          <p:cNvPr id="32" name="Group 31"/>
          <p:cNvGrpSpPr/>
          <p:nvPr/>
        </p:nvGrpSpPr>
        <p:grpSpPr>
          <a:xfrm>
            <a:off x="-178415" y="3296667"/>
            <a:ext cx="1772861" cy="1252398"/>
            <a:chOff x="221391" y="1851968"/>
            <a:chExt cx="1371600" cy="1292596"/>
          </a:xfrm>
        </p:grpSpPr>
        <p:sp>
          <p:nvSpPr>
            <p:cNvPr id="33" name="Text Placeholder 2"/>
            <p:cNvSpPr txBox="1">
              <a:spLocks/>
            </p:cNvSpPr>
            <p:nvPr/>
          </p:nvSpPr>
          <p:spPr>
            <a:xfrm flipH="1">
              <a:off x="221391" y="2687364"/>
              <a:ext cx="1371600" cy="457200"/>
            </a:xfrm>
            <a:prstGeom prst="rect">
              <a:avLst/>
            </a:prstGeom>
          </p:spPr>
          <p:txBody>
            <a:bodyPr>
              <a:normAutofit fontScale="850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00" b="1" dirty="0">
                  <a:solidFill>
                    <a:schemeClr val="tx1"/>
                  </a:solidFill>
                  <a:latin typeface="+mj-lt"/>
                  <a:cs typeface="Arial"/>
                </a:rPr>
                <a:t>Business </a:t>
              </a:r>
            </a:p>
            <a:p>
              <a:pPr marL="0" indent="0" algn="ctr">
                <a:buNone/>
              </a:pPr>
              <a:r>
                <a:rPr lang="en-US" sz="1400" b="1" dirty="0">
                  <a:solidFill>
                    <a:schemeClr val="tx1"/>
                  </a:solidFill>
                  <a:latin typeface="+mj-lt"/>
                  <a:cs typeface="Arial"/>
                </a:rPr>
                <a:t>User</a:t>
              </a:r>
            </a:p>
          </p:txBody>
        </p:sp>
        <p:pic>
          <p:nvPicPr>
            <p:cNvPr id="34" name="Picture 33"/>
            <p:cNvPicPr>
              <a:picLocks noChangeAspect="1"/>
            </p:cNvPicPr>
            <p:nvPr/>
          </p:nvPicPr>
          <p:blipFill>
            <a:blip r:embed="rId9">
              <a:alphaModFix/>
            </a:blip>
            <a:stretch>
              <a:fillRect/>
            </a:stretch>
          </p:blipFill>
          <p:spPr>
            <a:xfrm flipH="1">
              <a:off x="742820" y="1851968"/>
              <a:ext cx="303644" cy="800512"/>
            </a:xfrm>
            <a:prstGeom prst="rect">
              <a:avLst/>
            </a:prstGeom>
          </p:spPr>
        </p:pic>
      </p:grpSp>
      <p:cxnSp>
        <p:nvCxnSpPr>
          <p:cNvPr id="35" name="Straight Arrow Connector 34"/>
          <p:cNvCxnSpPr/>
          <p:nvPr/>
        </p:nvCxnSpPr>
        <p:spPr>
          <a:xfrm flipH="1">
            <a:off x="1241011" y="3955220"/>
            <a:ext cx="938572" cy="0"/>
          </a:xfrm>
          <a:prstGeom prst="straightConnector1">
            <a:avLst/>
          </a:prstGeom>
          <a:ln w="19050" cmpd="sng">
            <a:solidFill>
              <a:srgbClr val="FF43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 Placeholder 2"/>
          <p:cNvSpPr txBox="1">
            <a:spLocks/>
          </p:cNvSpPr>
          <p:nvPr/>
        </p:nvSpPr>
        <p:spPr>
          <a:xfrm flipH="1">
            <a:off x="4452489" y="5178551"/>
            <a:ext cx="3288925"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rgbClr val="494949"/>
                </a:solidFill>
                <a:latin typeface="+mj-lt"/>
                <a:cs typeface="Arial"/>
              </a:rPr>
              <a:t>API Services</a:t>
            </a:r>
          </a:p>
        </p:txBody>
      </p:sp>
      <p:sp>
        <p:nvSpPr>
          <p:cNvPr id="39" name="Text Placeholder 2"/>
          <p:cNvSpPr txBox="1">
            <a:spLocks/>
          </p:cNvSpPr>
          <p:nvPr/>
        </p:nvSpPr>
        <p:spPr>
          <a:xfrm flipH="1">
            <a:off x="4431389" y="1859621"/>
            <a:ext cx="3288925" cy="309280"/>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smtClean="0">
                <a:solidFill>
                  <a:srgbClr val="494949"/>
                </a:solidFill>
                <a:latin typeface="Arial"/>
                <a:cs typeface="Arial"/>
              </a:rPr>
              <a:t>Developer </a:t>
            </a:r>
            <a:r>
              <a:rPr lang="en-US" sz="1600" b="1" dirty="0">
                <a:solidFill>
                  <a:srgbClr val="494949"/>
                </a:solidFill>
                <a:latin typeface="Arial"/>
                <a:cs typeface="Arial"/>
              </a:rPr>
              <a:t>Services</a:t>
            </a:r>
          </a:p>
        </p:txBody>
      </p:sp>
      <p:sp>
        <p:nvSpPr>
          <p:cNvPr id="40" name="Text Placeholder 2"/>
          <p:cNvSpPr txBox="1">
            <a:spLocks/>
          </p:cNvSpPr>
          <p:nvPr/>
        </p:nvSpPr>
        <p:spPr>
          <a:xfrm flipH="1">
            <a:off x="4323628" y="3483172"/>
            <a:ext cx="3528240"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chemeClr val="accent4"/>
                </a:solidFill>
                <a:latin typeface="+mj-lt"/>
                <a:cs typeface="Arial"/>
              </a:rPr>
              <a:t>Analytics Services</a:t>
            </a:r>
          </a:p>
        </p:txBody>
      </p:sp>
      <p:sp>
        <p:nvSpPr>
          <p:cNvPr id="41" name="Text Placeholder 2"/>
          <p:cNvSpPr txBox="1">
            <a:spLocks/>
          </p:cNvSpPr>
          <p:nvPr/>
        </p:nvSpPr>
        <p:spPr>
          <a:xfrm flipH="1">
            <a:off x="2871861" y="2177781"/>
            <a:ext cx="6431771" cy="334444"/>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400" dirty="0" smtClean="0">
                <a:solidFill>
                  <a:schemeClr val="accent4"/>
                </a:solidFill>
                <a:latin typeface="Arial"/>
                <a:cs typeface="Arial"/>
              </a:rPr>
              <a:t>Engage internal &amp; external developers and monetize APIs</a:t>
            </a:r>
            <a:endParaRPr lang="en-US" sz="1400" dirty="0">
              <a:solidFill>
                <a:schemeClr val="accent4"/>
              </a:solidFill>
              <a:latin typeface="Arial"/>
              <a:cs typeface="Arial"/>
            </a:endParaRPr>
          </a:p>
        </p:txBody>
      </p:sp>
      <p:sp>
        <p:nvSpPr>
          <p:cNvPr id="43" name="Rectangle 42"/>
          <p:cNvSpPr/>
          <p:nvPr/>
        </p:nvSpPr>
        <p:spPr>
          <a:xfrm>
            <a:off x="0" y="2820234"/>
            <a:ext cx="12179300" cy="3229430"/>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81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13" y="2492748"/>
            <a:ext cx="9623528" cy="1321289"/>
          </a:xfrm>
        </p:spPr>
        <p:txBody>
          <a:bodyPr>
            <a:normAutofit/>
          </a:bodyPr>
          <a:lstStyle/>
          <a:p>
            <a:r>
              <a:rPr lang="en-US" dirty="0" smtClean="0"/>
              <a:t>Introducing: </a:t>
            </a:r>
            <a:br>
              <a:rPr lang="en-US" dirty="0" smtClean="0"/>
            </a:br>
            <a:r>
              <a:rPr lang="en-US" dirty="0" smtClean="0"/>
              <a:t>API Modeling</a:t>
            </a:r>
            <a:r>
              <a:rPr lang="en-US" dirty="0"/>
              <a:t> </a:t>
            </a:r>
            <a:r>
              <a:rPr lang="en-US" dirty="0" smtClean="0"/>
              <a:t>&amp; Smart Docs</a:t>
            </a:r>
            <a:endParaRPr lang="en-US" dirty="0"/>
          </a:p>
        </p:txBody>
      </p:sp>
    </p:spTree>
    <p:extLst>
      <p:ext uri="{BB962C8B-B14F-4D97-AF65-F5344CB8AC3E}">
        <p14:creationId xmlns:p14="http://schemas.microsoft.com/office/powerpoint/2010/main" val="12033915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247026"/>
            <a:ext cx="10961370" cy="674694"/>
          </a:xfrm>
        </p:spPr>
        <p:txBody>
          <a:bodyPr>
            <a:normAutofit/>
          </a:bodyPr>
          <a:lstStyle/>
          <a:p>
            <a:r>
              <a:rPr lang="en-US" sz="3200" b="1" dirty="0" smtClean="0"/>
              <a:t>A better way to document APIs</a:t>
            </a:r>
            <a:endParaRPr lang="en-US" sz="3200" b="1" dirty="0"/>
          </a:p>
        </p:txBody>
      </p:sp>
      <p:sp>
        <p:nvSpPr>
          <p:cNvPr id="3" name="Content Placeholder 2"/>
          <p:cNvSpPr>
            <a:spLocks noGrp="1"/>
          </p:cNvSpPr>
          <p:nvPr>
            <p:ph sz="half" idx="1"/>
          </p:nvPr>
        </p:nvSpPr>
        <p:spPr>
          <a:xfrm>
            <a:off x="608965" y="1410960"/>
            <a:ext cx="5379191" cy="4515671"/>
          </a:xfrm>
        </p:spPr>
        <p:txBody>
          <a:bodyPr>
            <a:normAutofit/>
          </a:bodyPr>
          <a:lstStyle/>
          <a:p>
            <a:pPr marL="0" indent="0">
              <a:buNone/>
            </a:pPr>
            <a:r>
              <a:rPr lang="en-US" sz="2400" b="1" dirty="0" smtClean="0"/>
              <a:t>API Modeling</a:t>
            </a:r>
            <a:endParaRPr lang="en-US" sz="2400" dirty="0"/>
          </a:p>
          <a:p>
            <a:pPr marL="0" indent="0">
              <a:buNone/>
            </a:pPr>
            <a:r>
              <a:rPr lang="en-US" dirty="0" smtClean="0"/>
              <a:t>Describe an API structure</a:t>
            </a:r>
          </a:p>
        </p:txBody>
      </p:sp>
      <p:sp>
        <p:nvSpPr>
          <p:cNvPr id="4" name="Content Placeholder 3"/>
          <p:cNvSpPr>
            <a:spLocks noGrp="1"/>
          </p:cNvSpPr>
          <p:nvPr>
            <p:ph sz="half" idx="2"/>
          </p:nvPr>
        </p:nvSpPr>
        <p:spPr>
          <a:xfrm>
            <a:off x="6318458" y="1410960"/>
            <a:ext cx="5379191" cy="4967237"/>
          </a:xfrm>
        </p:spPr>
        <p:txBody>
          <a:bodyPr>
            <a:normAutofit/>
          </a:bodyPr>
          <a:lstStyle/>
          <a:p>
            <a:pPr marL="0" indent="0">
              <a:buNone/>
            </a:pPr>
            <a:r>
              <a:rPr lang="en-US" sz="2400" b="1" dirty="0" smtClean="0"/>
              <a:t>Smart Docs</a:t>
            </a:r>
            <a:endParaRPr lang="en-US" sz="2400" dirty="0" smtClean="0"/>
          </a:p>
          <a:p>
            <a:pPr marL="0" indent="0">
              <a:buNone/>
            </a:pPr>
            <a:r>
              <a:rPr lang="en-US" dirty="0" smtClean="0"/>
              <a:t>Generate beautiful, interactive documentation</a:t>
            </a:r>
            <a:endParaRPr lang="en-US" dirty="0"/>
          </a:p>
        </p:txBody>
      </p:sp>
      <p:sp>
        <p:nvSpPr>
          <p:cNvPr id="5" name="Slide Number Placeholder 4"/>
          <p:cNvSpPr>
            <a:spLocks noGrp="1"/>
          </p:cNvSpPr>
          <p:nvPr>
            <p:ph type="sldNum" sz="quarter" idx="4"/>
          </p:nvPr>
        </p:nvSpPr>
        <p:spPr/>
        <p:txBody>
          <a:bodyPr/>
          <a:lstStyle/>
          <a:p>
            <a:fld id="{B9CF2066-C172-C043-9656-E2597F9B5BE6}" type="slidenum">
              <a:rPr lang="en-US" smtClean="0"/>
              <a:pPr/>
              <a:t>5</a:t>
            </a:fld>
            <a:endParaRPr lang="en-US"/>
          </a:p>
        </p:txBody>
      </p:sp>
      <p:sp>
        <p:nvSpPr>
          <p:cNvPr id="7" name="Right Arrow 6"/>
          <p:cNvSpPr/>
          <p:nvPr/>
        </p:nvSpPr>
        <p:spPr>
          <a:xfrm>
            <a:off x="4247880" y="3579229"/>
            <a:ext cx="1497365" cy="1144093"/>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4300"/>
              </a:solidFill>
            </a:endParaRPr>
          </a:p>
        </p:txBody>
      </p:sp>
      <p:pic>
        <p:nvPicPr>
          <p:cNvPr id="9" name="Picture 8"/>
          <p:cNvPicPr>
            <a:picLocks noChangeAspect="1"/>
          </p:cNvPicPr>
          <p:nvPr/>
        </p:nvPicPr>
        <p:blipFill>
          <a:blip r:embed="rId3"/>
          <a:stretch>
            <a:fillRect/>
          </a:stretch>
        </p:blipFill>
        <p:spPr>
          <a:xfrm>
            <a:off x="508879" y="2607564"/>
            <a:ext cx="3251200" cy="3251200"/>
          </a:xfrm>
          <a:prstGeom prst="rect">
            <a:avLst/>
          </a:prstGeom>
        </p:spPr>
      </p:pic>
      <p:pic>
        <p:nvPicPr>
          <p:cNvPr id="10" name="Picture 9" descr="Method_Detai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68" y="2335053"/>
            <a:ext cx="3651278" cy="3532788"/>
          </a:xfrm>
          <a:prstGeom prst="rect">
            <a:avLst/>
          </a:prstGeom>
        </p:spPr>
      </p:pic>
    </p:spTree>
    <p:extLst>
      <p:ext uri="{BB962C8B-B14F-4D97-AF65-F5344CB8AC3E}">
        <p14:creationId xmlns:p14="http://schemas.microsoft.com/office/powerpoint/2010/main" val="1281373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247026"/>
            <a:ext cx="10961370" cy="674694"/>
          </a:xfrm>
        </p:spPr>
        <p:txBody>
          <a:bodyPr>
            <a:normAutofit/>
          </a:bodyPr>
          <a:lstStyle/>
          <a:p>
            <a:r>
              <a:rPr lang="en-US" sz="3200" b="1" dirty="0" smtClean="0"/>
              <a:t>Agenda</a:t>
            </a:r>
            <a:endParaRPr lang="en-US" sz="3200" b="1" dirty="0"/>
          </a:p>
        </p:txBody>
      </p:sp>
      <p:sp>
        <p:nvSpPr>
          <p:cNvPr id="3" name="Content Placeholder 2"/>
          <p:cNvSpPr>
            <a:spLocks noGrp="1"/>
          </p:cNvSpPr>
          <p:nvPr>
            <p:ph sz="half" idx="1"/>
          </p:nvPr>
        </p:nvSpPr>
        <p:spPr>
          <a:xfrm>
            <a:off x="743096" y="1605923"/>
            <a:ext cx="9577131" cy="4214526"/>
          </a:xfrm>
        </p:spPr>
        <p:txBody>
          <a:bodyPr>
            <a:normAutofit/>
          </a:bodyPr>
          <a:lstStyle/>
          <a:p>
            <a:pPr marL="579438" indent="-579438">
              <a:lnSpc>
                <a:spcPct val="130000"/>
              </a:lnSpc>
              <a:buClr>
                <a:schemeClr val="tx1"/>
              </a:buClr>
              <a:buFont typeface="+mj-lt"/>
              <a:buAutoNum type="arabicPeriod"/>
            </a:pPr>
            <a:r>
              <a:rPr lang="en-US" sz="2800" dirty="0" smtClean="0"/>
              <a:t>API Modeling</a:t>
            </a:r>
            <a:endParaRPr lang="en-US" sz="2800" dirty="0"/>
          </a:p>
          <a:p>
            <a:pPr marL="579438" indent="-579438">
              <a:lnSpc>
                <a:spcPct val="130000"/>
              </a:lnSpc>
              <a:buClr>
                <a:schemeClr val="tx1"/>
              </a:buClr>
              <a:buFont typeface="+mj-lt"/>
              <a:buAutoNum type="arabicPeriod"/>
            </a:pPr>
            <a:r>
              <a:rPr lang="en-US" sz="2800" dirty="0" smtClean="0"/>
              <a:t>API Documentation</a:t>
            </a:r>
          </a:p>
          <a:p>
            <a:pPr marL="579438" indent="-579438">
              <a:lnSpc>
                <a:spcPct val="130000"/>
              </a:lnSpc>
              <a:buClr>
                <a:schemeClr val="tx1"/>
              </a:buClr>
              <a:buFont typeface="+mj-lt"/>
              <a:buAutoNum type="arabicPeriod"/>
            </a:pPr>
            <a:r>
              <a:rPr lang="en-US" sz="2800" dirty="0" smtClean="0"/>
              <a:t>Portal Integration</a:t>
            </a:r>
          </a:p>
        </p:txBody>
      </p:sp>
      <p:sp>
        <p:nvSpPr>
          <p:cNvPr id="5" name="Slide Number Placeholder 4"/>
          <p:cNvSpPr>
            <a:spLocks noGrp="1"/>
          </p:cNvSpPr>
          <p:nvPr>
            <p:ph type="sldNum" sz="quarter" idx="4"/>
          </p:nvPr>
        </p:nvSpPr>
        <p:spPr/>
        <p:txBody>
          <a:bodyPr/>
          <a:lstStyle/>
          <a:p>
            <a:fld id="{B9CF2066-C172-C043-9656-E2597F9B5BE6}" type="slidenum">
              <a:rPr lang="en-US" smtClean="0"/>
              <a:pPr/>
              <a:t>6</a:t>
            </a:fld>
            <a:endParaRPr lang="en-US"/>
          </a:p>
        </p:txBody>
      </p:sp>
    </p:spTree>
    <p:extLst>
      <p:ext uri="{BB962C8B-B14F-4D97-AF65-F5344CB8AC3E}">
        <p14:creationId xmlns:p14="http://schemas.microsoft.com/office/powerpoint/2010/main" val="3255791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9CF2066-C172-C043-9656-E2597F9B5BE6}" type="slidenum">
              <a:rPr lang="en-US" smtClean="0"/>
              <a:pPr/>
              <a:t>7</a:t>
            </a:fld>
            <a:endParaRPr lang="en-US" dirty="0"/>
          </a:p>
        </p:txBody>
      </p:sp>
      <p:sp>
        <p:nvSpPr>
          <p:cNvPr id="5" name="Title 1"/>
          <p:cNvSpPr txBox="1">
            <a:spLocks/>
          </p:cNvSpPr>
          <p:nvPr/>
        </p:nvSpPr>
        <p:spPr>
          <a:xfrm>
            <a:off x="608965" y="345366"/>
            <a:ext cx="10961370" cy="674694"/>
          </a:xfrm>
          <a:prstGeom prst="rect">
            <a:avLst/>
          </a:prstGeom>
        </p:spPr>
        <p:txBody>
          <a:bodyPr/>
          <a:lstStyle>
            <a:lvl1pPr algn="l" defTabSz="457200" rtl="0" eaLnBrk="1" latinLnBrk="0" hangingPunct="1">
              <a:spcBef>
                <a:spcPct val="0"/>
              </a:spcBef>
              <a:buNone/>
              <a:defRPr sz="2200" b="0" kern="1200">
                <a:solidFill>
                  <a:schemeClr val="tx2"/>
                </a:solidFill>
                <a:latin typeface="Arial"/>
                <a:ea typeface="+mj-ea"/>
                <a:cs typeface="+mj-cs"/>
              </a:defRPr>
            </a:lvl1pPr>
          </a:lstStyle>
          <a:p>
            <a:r>
              <a:rPr lang="en-US" sz="2800" b="1" dirty="0" smtClean="0"/>
              <a:t>Populating an API model</a:t>
            </a:r>
            <a:endParaRPr lang="en-US" sz="2800" b="1" dirty="0"/>
          </a:p>
        </p:txBody>
      </p:sp>
      <p:sp>
        <p:nvSpPr>
          <p:cNvPr id="14" name="TextBox 13"/>
          <p:cNvSpPr txBox="1"/>
          <p:nvPr/>
        </p:nvSpPr>
        <p:spPr>
          <a:xfrm>
            <a:off x="1425796" y="1383242"/>
            <a:ext cx="737502" cy="584776"/>
          </a:xfrm>
          <a:prstGeom prst="rect">
            <a:avLst/>
          </a:prstGeom>
          <a:noFill/>
        </p:spPr>
        <p:txBody>
          <a:bodyPr wrap="none" rtlCol="0">
            <a:spAutoFit/>
          </a:bodyPr>
          <a:lstStyle/>
          <a:p>
            <a:r>
              <a:rPr lang="en-US" sz="3200" dirty="0" smtClean="0"/>
              <a:t>API</a:t>
            </a:r>
            <a:endParaRPr lang="en-US" dirty="0"/>
          </a:p>
        </p:txBody>
      </p:sp>
      <p:sp>
        <p:nvSpPr>
          <p:cNvPr id="29" name="Right Arrow 28"/>
          <p:cNvSpPr/>
          <p:nvPr/>
        </p:nvSpPr>
        <p:spPr>
          <a:xfrm>
            <a:off x="7400116" y="3651828"/>
            <a:ext cx="1083118" cy="429499"/>
          </a:xfrm>
          <a:prstGeom prst="rightArrow">
            <a:avLst/>
          </a:prstGeom>
          <a:solidFill>
            <a:srgbClr val="FF4300"/>
          </a:solidFill>
          <a:ln>
            <a:solidFill>
              <a:srgbClr val="FF43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ight Arrow 34"/>
          <p:cNvSpPr/>
          <p:nvPr/>
        </p:nvSpPr>
        <p:spPr>
          <a:xfrm>
            <a:off x="3618189" y="3608749"/>
            <a:ext cx="1083118" cy="429499"/>
          </a:xfrm>
          <a:prstGeom prst="rightArrow">
            <a:avLst/>
          </a:prstGeom>
          <a:solidFill>
            <a:srgbClr val="FF4300"/>
          </a:solidFill>
          <a:ln>
            <a:solidFill>
              <a:srgbClr val="FF43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TextBox 22"/>
          <p:cNvSpPr txBox="1"/>
          <p:nvPr/>
        </p:nvSpPr>
        <p:spPr>
          <a:xfrm>
            <a:off x="4913257" y="1383242"/>
            <a:ext cx="2088832" cy="584776"/>
          </a:xfrm>
          <a:prstGeom prst="rect">
            <a:avLst/>
          </a:prstGeom>
          <a:noFill/>
        </p:spPr>
        <p:txBody>
          <a:bodyPr wrap="none" rtlCol="0">
            <a:spAutoFit/>
          </a:bodyPr>
          <a:lstStyle/>
          <a:p>
            <a:pPr algn="ctr"/>
            <a:r>
              <a:rPr lang="en-US" sz="3200" dirty="0" smtClean="0"/>
              <a:t>Description</a:t>
            </a:r>
          </a:p>
        </p:txBody>
      </p:sp>
      <p:sp>
        <p:nvSpPr>
          <p:cNvPr id="24" name="TextBox 23"/>
          <p:cNvSpPr txBox="1"/>
          <p:nvPr/>
        </p:nvSpPr>
        <p:spPr>
          <a:xfrm>
            <a:off x="8798582" y="1383242"/>
            <a:ext cx="2414443" cy="584776"/>
          </a:xfrm>
          <a:prstGeom prst="rect">
            <a:avLst/>
          </a:prstGeom>
          <a:noFill/>
        </p:spPr>
        <p:txBody>
          <a:bodyPr wrap="none" rtlCol="0">
            <a:spAutoFit/>
          </a:bodyPr>
          <a:lstStyle/>
          <a:p>
            <a:pPr algn="ctr"/>
            <a:r>
              <a:rPr lang="en-US" sz="3200" dirty="0" smtClean="0"/>
              <a:t>API Modeling</a:t>
            </a:r>
          </a:p>
        </p:txBody>
      </p:sp>
      <p:pic>
        <p:nvPicPr>
          <p:cNvPr id="16" name="Picture 15"/>
          <p:cNvPicPr>
            <a:picLocks noChangeAspect="1"/>
          </p:cNvPicPr>
          <p:nvPr/>
        </p:nvPicPr>
        <p:blipFill>
          <a:blip r:embed="rId3"/>
          <a:stretch>
            <a:fillRect/>
          </a:stretch>
        </p:blipFill>
        <p:spPr>
          <a:xfrm>
            <a:off x="326752" y="2751375"/>
            <a:ext cx="2953988" cy="1957017"/>
          </a:xfrm>
          <a:prstGeom prst="rect">
            <a:avLst/>
          </a:prstGeom>
        </p:spPr>
      </p:pic>
      <p:grpSp>
        <p:nvGrpSpPr>
          <p:cNvPr id="17" name="Group 16"/>
          <p:cNvGrpSpPr/>
          <p:nvPr/>
        </p:nvGrpSpPr>
        <p:grpSpPr>
          <a:xfrm>
            <a:off x="5186669" y="1910619"/>
            <a:ext cx="1582773" cy="3659914"/>
            <a:chOff x="3591538" y="1961808"/>
            <a:chExt cx="1582773" cy="3659914"/>
          </a:xfrm>
        </p:grpSpPr>
        <p:sp>
          <p:nvSpPr>
            <p:cNvPr id="18" name="TextBox 17"/>
            <p:cNvSpPr txBox="1"/>
            <p:nvPr/>
          </p:nvSpPr>
          <p:spPr>
            <a:xfrm>
              <a:off x="3591538" y="1961808"/>
              <a:ext cx="1582773" cy="1107996"/>
            </a:xfrm>
            <a:prstGeom prst="rect">
              <a:avLst/>
            </a:prstGeom>
            <a:noFill/>
          </p:spPr>
          <p:txBody>
            <a:bodyPr wrap="none" rtlCol="0">
              <a:spAutoFit/>
            </a:bodyPr>
            <a:lstStyle/>
            <a:p>
              <a:r>
                <a:rPr lang="en-US" sz="6600" b="1" dirty="0" smtClean="0">
                  <a:solidFill>
                    <a:srgbClr val="999999"/>
                  </a:solidFill>
                </a:rPr>
                <a:t>&lt; /&gt;</a:t>
              </a:r>
              <a:endParaRPr lang="en-US" sz="6600" b="1" dirty="0">
                <a:solidFill>
                  <a:srgbClr val="999999"/>
                </a:solidFill>
              </a:endParaRPr>
            </a:p>
          </p:txBody>
        </p:sp>
        <p:sp>
          <p:nvSpPr>
            <p:cNvPr id="20" name="TextBox 19"/>
            <p:cNvSpPr txBox="1"/>
            <p:nvPr/>
          </p:nvSpPr>
          <p:spPr>
            <a:xfrm>
              <a:off x="3694274" y="3210227"/>
              <a:ext cx="1377300" cy="1107996"/>
            </a:xfrm>
            <a:prstGeom prst="rect">
              <a:avLst/>
            </a:prstGeom>
            <a:noFill/>
          </p:spPr>
          <p:txBody>
            <a:bodyPr wrap="none" rtlCol="0">
              <a:spAutoFit/>
            </a:bodyPr>
            <a:lstStyle/>
            <a:p>
              <a:r>
                <a:rPr lang="en-US" sz="6600" b="1" dirty="0" smtClean="0">
                  <a:solidFill>
                    <a:srgbClr val="999999"/>
                  </a:solidFill>
                </a:rPr>
                <a:t>{…}</a:t>
              </a:r>
              <a:endParaRPr lang="en-US" sz="6600" b="1" dirty="0">
                <a:solidFill>
                  <a:srgbClr val="999999"/>
                </a:solidFill>
              </a:endParaRPr>
            </a:p>
          </p:txBody>
        </p:sp>
        <p:pic>
          <p:nvPicPr>
            <p:cNvPr id="22" name="Picture 21"/>
            <p:cNvPicPr>
              <a:picLocks noChangeAspect="1"/>
            </p:cNvPicPr>
            <p:nvPr/>
          </p:nvPicPr>
          <p:blipFill>
            <a:blip r:embed="rId4"/>
            <a:stretch>
              <a:fillRect/>
            </a:stretch>
          </p:blipFill>
          <p:spPr>
            <a:xfrm>
              <a:off x="3862209" y="4580291"/>
              <a:ext cx="1041431" cy="1041431"/>
            </a:xfrm>
            <a:prstGeom prst="rect">
              <a:avLst/>
            </a:prstGeom>
          </p:spPr>
        </p:pic>
        <p:sp>
          <p:nvSpPr>
            <p:cNvPr id="27" name="TextBox 26"/>
            <p:cNvSpPr txBox="1"/>
            <p:nvPr/>
          </p:nvSpPr>
          <p:spPr>
            <a:xfrm>
              <a:off x="3644882" y="4508525"/>
              <a:ext cx="184666" cy="584776"/>
            </a:xfrm>
            <a:prstGeom prst="rect">
              <a:avLst/>
            </a:prstGeom>
            <a:noFill/>
          </p:spPr>
          <p:txBody>
            <a:bodyPr wrap="none" rtlCol="0">
              <a:spAutoFit/>
            </a:bodyPr>
            <a:lstStyle/>
            <a:p>
              <a:endParaRPr lang="en-US" sz="3200" dirty="0">
                <a:solidFill>
                  <a:srgbClr val="999999"/>
                </a:solidFill>
              </a:endParaRPr>
            </a:p>
          </p:txBody>
        </p:sp>
      </p:grpSp>
      <p:pic>
        <p:nvPicPr>
          <p:cNvPr id="31" name="Picture 30" descr="server_gea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8647" y="2975415"/>
            <a:ext cx="1435560" cy="1435560"/>
          </a:xfrm>
          <a:prstGeom prst="rect">
            <a:avLst/>
          </a:prstGeom>
        </p:spPr>
      </p:pic>
    </p:spTree>
    <p:extLst>
      <p:ext uri="{BB962C8B-B14F-4D97-AF65-F5344CB8AC3E}">
        <p14:creationId xmlns:p14="http://schemas.microsoft.com/office/powerpoint/2010/main" val="142503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9CF2066-C172-C043-9656-E2597F9B5BE6}" type="slidenum">
              <a:rPr lang="en-US" smtClean="0"/>
              <a:pPr/>
              <a:t>8</a:t>
            </a:fld>
            <a:endParaRPr lang="en-US" dirty="0"/>
          </a:p>
        </p:txBody>
      </p:sp>
      <p:sp>
        <p:nvSpPr>
          <p:cNvPr id="5" name="Title 1"/>
          <p:cNvSpPr txBox="1">
            <a:spLocks/>
          </p:cNvSpPr>
          <p:nvPr/>
        </p:nvSpPr>
        <p:spPr>
          <a:xfrm>
            <a:off x="608965" y="345366"/>
            <a:ext cx="10961370" cy="674694"/>
          </a:xfrm>
          <a:prstGeom prst="rect">
            <a:avLst/>
          </a:prstGeom>
        </p:spPr>
        <p:txBody>
          <a:bodyPr/>
          <a:lstStyle>
            <a:lvl1pPr algn="l" defTabSz="457200" rtl="0" eaLnBrk="1" latinLnBrk="0" hangingPunct="1">
              <a:spcBef>
                <a:spcPct val="0"/>
              </a:spcBef>
              <a:buNone/>
              <a:defRPr sz="2200" b="0" kern="1200">
                <a:solidFill>
                  <a:schemeClr val="tx2"/>
                </a:solidFill>
                <a:latin typeface="Arial"/>
                <a:ea typeface="+mj-ea"/>
                <a:cs typeface="+mj-cs"/>
              </a:defRPr>
            </a:lvl1pPr>
          </a:lstStyle>
          <a:p>
            <a:r>
              <a:rPr lang="en-US" sz="2800" b="1" dirty="0" smtClean="0"/>
              <a:t>Host anywhere</a:t>
            </a:r>
            <a:endParaRPr lang="en-US" sz="2800" b="1" dirty="0"/>
          </a:p>
        </p:txBody>
      </p:sp>
      <p:sp>
        <p:nvSpPr>
          <p:cNvPr id="45" name="TextBox 44"/>
          <p:cNvSpPr txBox="1"/>
          <p:nvPr/>
        </p:nvSpPr>
        <p:spPr>
          <a:xfrm>
            <a:off x="-420015" y="1268219"/>
            <a:ext cx="5826334" cy="461665"/>
          </a:xfrm>
          <a:prstGeom prst="rect">
            <a:avLst/>
          </a:prstGeom>
          <a:noFill/>
        </p:spPr>
        <p:txBody>
          <a:bodyPr wrap="square" rtlCol="0">
            <a:spAutoFit/>
          </a:bodyPr>
          <a:lstStyle/>
          <a:p>
            <a:pPr algn="ctr"/>
            <a:r>
              <a:rPr lang="en-US" sz="2400" dirty="0" smtClean="0">
                <a:latin typeface="Arial"/>
                <a:cs typeface="Arial"/>
              </a:rPr>
              <a:t>Model-generated docs</a:t>
            </a:r>
          </a:p>
        </p:txBody>
      </p:sp>
      <p:sp>
        <p:nvSpPr>
          <p:cNvPr id="51" name="Right Arrow 50"/>
          <p:cNvSpPr/>
          <p:nvPr/>
        </p:nvSpPr>
        <p:spPr>
          <a:xfrm>
            <a:off x="6218072" y="3608749"/>
            <a:ext cx="1083118" cy="429499"/>
          </a:xfrm>
          <a:prstGeom prst="rightArrow">
            <a:avLst/>
          </a:prstGeom>
          <a:solidFill>
            <a:srgbClr val="FF4300"/>
          </a:solidFill>
          <a:ln>
            <a:solidFill>
              <a:srgbClr val="FF43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TextBox 22"/>
          <p:cNvSpPr txBox="1"/>
          <p:nvPr/>
        </p:nvSpPr>
        <p:spPr>
          <a:xfrm>
            <a:off x="7361080" y="2687037"/>
            <a:ext cx="3833407" cy="400110"/>
          </a:xfrm>
          <a:prstGeom prst="rect">
            <a:avLst/>
          </a:prstGeom>
          <a:noFill/>
        </p:spPr>
        <p:txBody>
          <a:bodyPr wrap="square" rtlCol="0">
            <a:spAutoFit/>
          </a:bodyPr>
          <a:lstStyle/>
          <a:p>
            <a:pPr algn="ctr"/>
            <a:r>
              <a:rPr lang="en-US" sz="2000" dirty="0" smtClean="0"/>
              <a:t>Apigee Edge – Developer</a:t>
            </a:r>
            <a:r>
              <a:rPr lang="en-US" sz="2000" dirty="0"/>
              <a:t> </a:t>
            </a:r>
            <a:r>
              <a:rPr lang="en-US" sz="2000" dirty="0" smtClean="0"/>
              <a:t>Services</a:t>
            </a:r>
          </a:p>
        </p:txBody>
      </p:sp>
      <p:sp>
        <p:nvSpPr>
          <p:cNvPr id="24" name="TextBox 23"/>
          <p:cNvSpPr txBox="1"/>
          <p:nvPr/>
        </p:nvSpPr>
        <p:spPr>
          <a:xfrm>
            <a:off x="7812006" y="4087127"/>
            <a:ext cx="2931554" cy="400110"/>
          </a:xfrm>
          <a:prstGeom prst="rect">
            <a:avLst/>
          </a:prstGeom>
          <a:noFill/>
        </p:spPr>
        <p:txBody>
          <a:bodyPr wrap="square" rtlCol="0">
            <a:spAutoFit/>
          </a:bodyPr>
          <a:lstStyle/>
          <a:p>
            <a:pPr algn="ctr"/>
            <a:r>
              <a:rPr lang="en-US" sz="2000" dirty="0" smtClean="0"/>
              <a:t>Other CMS</a:t>
            </a:r>
          </a:p>
        </p:txBody>
      </p:sp>
      <p:sp>
        <p:nvSpPr>
          <p:cNvPr id="25" name="TextBox 24"/>
          <p:cNvSpPr txBox="1"/>
          <p:nvPr/>
        </p:nvSpPr>
        <p:spPr>
          <a:xfrm>
            <a:off x="8715320" y="5925993"/>
            <a:ext cx="1124927" cy="400110"/>
          </a:xfrm>
          <a:prstGeom prst="rect">
            <a:avLst/>
          </a:prstGeom>
          <a:noFill/>
        </p:spPr>
        <p:txBody>
          <a:bodyPr wrap="none" rtlCol="0">
            <a:spAutoFit/>
          </a:bodyPr>
          <a:lstStyle/>
          <a:p>
            <a:pPr algn="ctr"/>
            <a:r>
              <a:rPr lang="en-US" sz="2000" dirty="0" err="1" smtClean="0"/>
              <a:t>gh</a:t>
            </a:r>
            <a:r>
              <a:rPr lang="en-US" sz="2000" dirty="0" smtClean="0"/>
              <a:t>-pages</a:t>
            </a:r>
          </a:p>
        </p:txBody>
      </p:sp>
      <p:pic>
        <p:nvPicPr>
          <p:cNvPr id="17" name="Picture 16" descr="Method_Detai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80" y="1958021"/>
            <a:ext cx="3575649" cy="3459614"/>
          </a:xfrm>
          <a:prstGeom prst="rect">
            <a:avLst/>
          </a:prstGeom>
        </p:spPr>
      </p:pic>
      <p:pic>
        <p:nvPicPr>
          <p:cNvPr id="18" name="Picture 17" descr="Method_Detai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523" y="2312228"/>
            <a:ext cx="3575649" cy="3459614"/>
          </a:xfrm>
          <a:prstGeom prst="rect">
            <a:avLst/>
          </a:prstGeom>
        </p:spPr>
      </p:pic>
      <p:pic>
        <p:nvPicPr>
          <p:cNvPr id="19" name="Picture 18" descr="Method_Detai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65" y="2666434"/>
            <a:ext cx="3575649" cy="3459614"/>
          </a:xfrm>
          <a:prstGeom prst="rect">
            <a:avLst/>
          </a:prstGeom>
        </p:spPr>
      </p:pic>
      <p:pic>
        <p:nvPicPr>
          <p:cNvPr id="22" name="Picture 21"/>
          <p:cNvPicPr>
            <a:picLocks noChangeAspect="1"/>
          </p:cNvPicPr>
          <p:nvPr/>
        </p:nvPicPr>
        <p:blipFill>
          <a:blip r:embed="rId4"/>
          <a:stretch>
            <a:fillRect/>
          </a:stretch>
        </p:blipFill>
        <p:spPr>
          <a:xfrm>
            <a:off x="8781980" y="1531968"/>
            <a:ext cx="991607" cy="1134466"/>
          </a:xfrm>
          <a:prstGeom prst="rect">
            <a:avLst/>
          </a:prstGeom>
        </p:spPr>
      </p:pic>
      <p:pic>
        <p:nvPicPr>
          <p:cNvPr id="27" name="Picture 26"/>
          <p:cNvPicPr>
            <a:picLocks noChangeAspect="1"/>
          </p:cNvPicPr>
          <p:nvPr/>
        </p:nvPicPr>
        <p:blipFill>
          <a:blip r:embed="rId5"/>
          <a:stretch>
            <a:fillRect/>
          </a:stretch>
        </p:blipFill>
        <p:spPr>
          <a:xfrm>
            <a:off x="8442907" y="4585718"/>
            <a:ext cx="1669753" cy="1387982"/>
          </a:xfrm>
          <a:prstGeom prst="rect">
            <a:avLst/>
          </a:prstGeom>
        </p:spPr>
      </p:pic>
      <p:pic>
        <p:nvPicPr>
          <p:cNvPr id="30" name="Picture 29" descr="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9619" y="3196159"/>
            <a:ext cx="1016328" cy="1016328"/>
          </a:xfrm>
          <a:prstGeom prst="rect">
            <a:avLst/>
          </a:prstGeom>
        </p:spPr>
      </p:pic>
    </p:spTree>
    <p:extLst>
      <p:ext uri="{BB962C8B-B14F-4D97-AF65-F5344CB8AC3E}">
        <p14:creationId xmlns:p14="http://schemas.microsoft.com/office/powerpoint/2010/main" val="548778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9CF2066-C172-C043-9656-E2597F9B5BE6}" type="slidenum">
              <a:rPr lang="en-US" smtClean="0"/>
              <a:pPr/>
              <a:t>9</a:t>
            </a:fld>
            <a:endParaRPr lang="en-US"/>
          </a:p>
        </p:txBody>
      </p:sp>
      <p:sp>
        <p:nvSpPr>
          <p:cNvPr id="4" name="TextBox 3"/>
          <p:cNvSpPr txBox="1"/>
          <p:nvPr/>
        </p:nvSpPr>
        <p:spPr>
          <a:xfrm>
            <a:off x="796808" y="1710891"/>
            <a:ext cx="10783008" cy="1751249"/>
          </a:xfrm>
          <a:prstGeom prst="rect">
            <a:avLst/>
          </a:prstGeom>
          <a:noFill/>
        </p:spPr>
        <p:txBody>
          <a:bodyPr wrap="square" rtlCol="0">
            <a:spAutoFit/>
          </a:bodyPr>
          <a:lstStyle/>
          <a:p>
            <a:pPr marL="684213" indent="-684213" defTabSz="1092200">
              <a:lnSpc>
                <a:spcPct val="130000"/>
              </a:lnSpc>
              <a:buFont typeface="+mj-lt"/>
              <a:buAutoNum type="arabicPeriod"/>
            </a:pPr>
            <a:r>
              <a:rPr lang="en-US" sz="2800" dirty="0" smtClean="0">
                <a:latin typeface="Arial"/>
                <a:cs typeface="Arial"/>
              </a:rPr>
              <a:t>Detail-rich methods</a:t>
            </a:r>
          </a:p>
          <a:p>
            <a:pPr marL="684213" indent="-684213" defTabSz="1092200">
              <a:lnSpc>
                <a:spcPct val="130000"/>
              </a:lnSpc>
              <a:buFont typeface="+mj-lt"/>
              <a:buAutoNum type="arabicPeriod"/>
            </a:pPr>
            <a:r>
              <a:rPr lang="en-US" sz="2800" dirty="0" smtClean="0">
                <a:latin typeface="Arial"/>
                <a:cs typeface="Arial"/>
              </a:rPr>
              <a:t>Interactive</a:t>
            </a:r>
          </a:p>
          <a:p>
            <a:pPr marL="684213" indent="-684213" defTabSz="1092200">
              <a:lnSpc>
                <a:spcPct val="130000"/>
              </a:lnSpc>
              <a:buFont typeface="+mj-lt"/>
              <a:buAutoNum type="arabicPeriod"/>
            </a:pPr>
            <a:r>
              <a:rPr lang="en-US" sz="2800" dirty="0" smtClean="0">
                <a:latin typeface="Arial"/>
                <a:cs typeface="Arial"/>
              </a:rPr>
              <a:t>Docs that learn</a:t>
            </a:r>
          </a:p>
        </p:txBody>
      </p:sp>
    </p:spTree>
    <p:extLst>
      <p:ext uri="{BB962C8B-B14F-4D97-AF65-F5344CB8AC3E}">
        <p14:creationId xmlns:p14="http://schemas.microsoft.com/office/powerpoint/2010/main" val="2862442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iloveAPIs_breakout_16-9onwhite (1)">
  <a:themeElements>
    <a:clrScheme name="apigee_theme_colors">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iloveAPIs_breakout_16-9onwhite (1).potx</Template>
  <TotalTime>5168</TotalTime>
  <Words>1414</Words>
  <Application>Microsoft Macintosh PowerPoint</Application>
  <PresentationFormat>Custom</PresentationFormat>
  <Paragraphs>189</Paragraphs>
  <Slides>24</Slides>
  <Notes>15</Notes>
  <HiddenSlides>2</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iloveAPIs_breakout_16-9onwhite (1)</vt:lpstr>
      <vt:lpstr>Developer Services  Making Developers Successful</vt:lpstr>
      <vt:lpstr>Agenda</vt:lpstr>
      <vt:lpstr>Apigee Edge – Developer Services</vt:lpstr>
      <vt:lpstr>Introducing:  API Modeling &amp; Smart Docs</vt:lpstr>
      <vt:lpstr>A better way to document APIs</vt:lpstr>
      <vt:lpstr>Agenda</vt:lpstr>
      <vt:lpstr>PowerPoint Presentation</vt:lpstr>
      <vt:lpstr>PowerPoint Presentation</vt:lpstr>
      <vt:lpstr>PowerPoint Presentation</vt:lpstr>
      <vt:lpstr>DEMO</vt:lpstr>
      <vt:lpstr>A better way to document APIs</vt:lpstr>
      <vt:lpstr>Apigee Edge - Developer Services</vt:lpstr>
      <vt:lpstr>DEMO</vt:lpstr>
      <vt:lpstr>Apigee Edge – Developer Services</vt:lpstr>
      <vt:lpstr>DEMO</vt:lpstr>
      <vt:lpstr>PowerPoint Presentation</vt:lpstr>
      <vt:lpstr>PowerPoint Presentation</vt:lpstr>
      <vt:lpstr>PowerPoint Presentation</vt:lpstr>
      <vt:lpstr>PowerPoint Presentation</vt:lpstr>
      <vt:lpstr>PowerPoint Presentation</vt:lpstr>
      <vt:lpstr>PowerPoint Presentation</vt:lpstr>
      <vt:lpstr>Key Benefits</vt:lpstr>
      <vt:lpstr>PowerPoint Presentation</vt:lpstr>
      <vt:lpstr>Questions</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API  Conference</cp:lastModifiedBy>
  <cp:revision>171</cp:revision>
  <cp:lastPrinted>2013-10-30T02:10:41Z</cp:lastPrinted>
  <dcterms:created xsi:type="dcterms:W3CDTF">2013-08-05T18:46:25Z</dcterms:created>
  <dcterms:modified xsi:type="dcterms:W3CDTF">2013-11-05T23:51:52Z</dcterms:modified>
</cp:coreProperties>
</file>